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sldIdLst>
    <p:sldId id="256" r:id="rId2"/>
    <p:sldId id="258" r:id="rId3"/>
    <p:sldId id="257" r:id="rId4"/>
    <p:sldId id="259" r:id="rId5"/>
    <p:sldId id="260" r:id="rId6"/>
    <p:sldId id="261" r:id="rId7"/>
    <p:sldId id="264" r:id="rId8"/>
    <p:sldId id="273" r:id="rId9"/>
    <p:sldId id="274" r:id="rId10"/>
    <p:sldId id="275" r:id="rId11"/>
    <p:sldId id="276" r:id="rId12"/>
    <p:sldId id="265" r:id="rId13"/>
    <p:sldId id="262" r:id="rId14"/>
    <p:sldId id="268" r:id="rId15"/>
    <p:sldId id="269" r:id="rId16"/>
    <p:sldId id="267" r:id="rId17"/>
    <p:sldId id="270" r:id="rId18"/>
    <p:sldId id="272" r:id="rId19"/>
    <p:sldId id="271" r:id="rId20"/>
    <p:sldId id="266" r:id="rId21"/>
    <p:sldId id="277" r:id="rId22"/>
    <p:sldId id="26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B68ABA-EB8B-4234-A54C-1B0061D35D1E}"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7F13C497-DDD4-450D-868F-59A991F06476}">
      <dgm:prSet/>
      <dgm:spPr/>
      <dgm:t>
        <a:bodyPr/>
        <a:lstStyle/>
        <a:p>
          <a:r>
            <a:rPr lang="en-US" dirty="0"/>
            <a:t>Predict Wine Quality based on its physical and chemical properties </a:t>
          </a:r>
        </a:p>
      </dgm:t>
    </dgm:pt>
    <dgm:pt modelId="{A3B32506-E6FC-455E-87E3-A171429353B5}" type="parTrans" cxnId="{636DD98D-3280-4139-9BD2-A0B74479AE4A}">
      <dgm:prSet/>
      <dgm:spPr/>
      <dgm:t>
        <a:bodyPr/>
        <a:lstStyle/>
        <a:p>
          <a:endParaRPr lang="en-US"/>
        </a:p>
      </dgm:t>
    </dgm:pt>
    <dgm:pt modelId="{ED108864-AC09-46EB-B293-0120D96CFBAA}" type="sibTrans" cxnId="{636DD98D-3280-4139-9BD2-A0B74479AE4A}">
      <dgm:prSet/>
      <dgm:spPr/>
      <dgm:t>
        <a:bodyPr/>
        <a:lstStyle/>
        <a:p>
          <a:endParaRPr lang="en-US"/>
        </a:p>
      </dgm:t>
    </dgm:pt>
    <dgm:pt modelId="{50A40C88-F758-437D-BDB7-DC1A5C810F23}">
      <dgm:prSet/>
      <dgm:spPr/>
      <dgm:t>
        <a:bodyPr/>
        <a:lstStyle/>
        <a:p>
          <a:r>
            <a:rPr lang="en-US" dirty="0"/>
            <a:t>Alcohol, Density and Volatile Acidity were the only features that presented a “Moderate” Correlation</a:t>
          </a:r>
        </a:p>
      </dgm:t>
    </dgm:pt>
    <dgm:pt modelId="{A6CD2A78-5AC2-40E2-89C5-31C064DCB84E}" type="parTrans" cxnId="{D39F4B4D-913F-412B-A6FF-167EB54500FB}">
      <dgm:prSet/>
      <dgm:spPr/>
      <dgm:t>
        <a:bodyPr/>
        <a:lstStyle/>
        <a:p>
          <a:endParaRPr lang="en-US"/>
        </a:p>
      </dgm:t>
    </dgm:pt>
    <dgm:pt modelId="{70B4D4BA-37AA-4A0E-A0EA-4C5D4973C298}" type="sibTrans" cxnId="{D39F4B4D-913F-412B-A6FF-167EB54500FB}">
      <dgm:prSet/>
      <dgm:spPr/>
      <dgm:t>
        <a:bodyPr/>
        <a:lstStyle/>
        <a:p>
          <a:endParaRPr lang="en-US"/>
        </a:p>
      </dgm:t>
    </dgm:pt>
    <dgm:pt modelId="{2A076FDC-0F4F-4443-859D-1F0E606FF381}">
      <dgm:prSet/>
      <dgm:spPr/>
      <dgm:t>
        <a:bodyPr/>
        <a:lstStyle/>
        <a:p>
          <a:r>
            <a:rPr lang="en-US" dirty="0"/>
            <a:t>Since there were no strong correlations, we decided to change our model to predict wine type (Rev vs White) instead</a:t>
          </a:r>
        </a:p>
      </dgm:t>
    </dgm:pt>
    <dgm:pt modelId="{59F7DA65-78CE-47F3-8580-88C2DE23E7FC}" type="parTrans" cxnId="{63C09D50-327B-4D36-AAAC-3FAD4EC5E410}">
      <dgm:prSet/>
      <dgm:spPr/>
      <dgm:t>
        <a:bodyPr/>
        <a:lstStyle/>
        <a:p>
          <a:endParaRPr lang="en-US"/>
        </a:p>
      </dgm:t>
    </dgm:pt>
    <dgm:pt modelId="{2CEEA565-E1F1-4EB1-BD78-B02A8F0CECE3}" type="sibTrans" cxnId="{63C09D50-327B-4D36-AAAC-3FAD4EC5E410}">
      <dgm:prSet/>
      <dgm:spPr/>
      <dgm:t>
        <a:bodyPr/>
        <a:lstStyle/>
        <a:p>
          <a:endParaRPr lang="en-US"/>
        </a:p>
      </dgm:t>
    </dgm:pt>
    <dgm:pt modelId="{385FD607-4344-4CEF-8E1C-5B33F9A2853D}" type="pres">
      <dgm:prSet presAssocID="{A3B68ABA-EB8B-4234-A54C-1B0061D35D1E}" presName="outerComposite" presStyleCnt="0">
        <dgm:presLayoutVars>
          <dgm:chMax val="5"/>
          <dgm:dir/>
          <dgm:resizeHandles val="exact"/>
        </dgm:presLayoutVars>
      </dgm:prSet>
      <dgm:spPr/>
    </dgm:pt>
    <dgm:pt modelId="{D71DEAF4-021E-4351-8ED1-FFCFF89D6226}" type="pres">
      <dgm:prSet presAssocID="{A3B68ABA-EB8B-4234-A54C-1B0061D35D1E}" presName="dummyMaxCanvas" presStyleCnt="0">
        <dgm:presLayoutVars/>
      </dgm:prSet>
      <dgm:spPr/>
    </dgm:pt>
    <dgm:pt modelId="{1BCE268E-B24B-4631-BA5F-7780EE296D2C}" type="pres">
      <dgm:prSet presAssocID="{A3B68ABA-EB8B-4234-A54C-1B0061D35D1E}" presName="ThreeNodes_1" presStyleLbl="node1" presStyleIdx="0" presStyleCnt="3">
        <dgm:presLayoutVars>
          <dgm:bulletEnabled val="1"/>
        </dgm:presLayoutVars>
      </dgm:prSet>
      <dgm:spPr/>
    </dgm:pt>
    <dgm:pt modelId="{A75040FC-C881-4CDC-9FA6-791E8F4AC075}" type="pres">
      <dgm:prSet presAssocID="{A3B68ABA-EB8B-4234-A54C-1B0061D35D1E}" presName="ThreeNodes_2" presStyleLbl="node1" presStyleIdx="1" presStyleCnt="3">
        <dgm:presLayoutVars>
          <dgm:bulletEnabled val="1"/>
        </dgm:presLayoutVars>
      </dgm:prSet>
      <dgm:spPr/>
    </dgm:pt>
    <dgm:pt modelId="{4A8862FC-5EB4-48C8-9560-E3E2A7D96A91}" type="pres">
      <dgm:prSet presAssocID="{A3B68ABA-EB8B-4234-A54C-1B0061D35D1E}" presName="ThreeNodes_3" presStyleLbl="node1" presStyleIdx="2" presStyleCnt="3">
        <dgm:presLayoutVars>
          <dgm:bulletEnabled val="1"/>
        </dgm:presLayoutVars>
      </dgm:prSet>
      <dgm:spPr/>
    </dgm:pt>
    <dgm:pt modelId="{5903D0A1-097E-436E-94C8-4F7A427485C0}" type="pres">
      <dgm:prSet presAssocID="{A3B68ABA-EB8B-4234-A54C-1B0061D35D1E}" presName="ThreeConn_1-2" presStyleLbl="fgAccFollowNode1" presStyleIdx="0" presStyleCnt="2">
        <dgm:presLayoutVars>
          <dgm:bulletEnabled val="1"/>
        </dgm:presLayoutVars>
      </dgm:prSet>
      <dgm:spPr/>
    </dgm:pt>
    <dgm:pt modelId="{8DBDFD06-BA02-4AEB-B87A-867FC8D5A4AD}" type="pres">
      <dgm:prSet presAssocID="{A3B68ABA-EB8B-4234-A54C-1B0061D35D1E}" presName="ThreeConn_2-3" presStyleLbl="fgAccFollowNode1" presStyleIdx="1" presStyleCnt="2">
        <dgm:presLayoutVars>
          <dgm:bulletEnabled val="1"/>
        </dgm:presLayoutVars>
      </dgm:prSet>
      <dgm:spPr/>
    </dgm:pt>
    <dgm:pt modelId="{BB692B69-323F-45CB-9365-DB0EC48191EA}" type="pres">
      <dgm:prSet presAssocID="{A3B68ABA-EB8B-4234-A54C-1B0061D35D1E}" presName="ThreeNodes_1_text" presStyleLbl="node1" presStyleIdx="2" presStyleCnt="3">
        <dgm:presLayoutVars>
          <dgm:bulletEnabled val="1"/>
        </dgm:presLayoutVars>
      </dgm:prSet>
      <dgm:spPr/>
    </dgm:pt>
    <dgm:pt modelId="{AC1F3C8C-6D59-4260-98EF-7124D0C8F278}" type="pres">
      <dgm:prSet presAssocID="{A3B68ABA-EB8B-4234-A54C-1B0061D35D1E}" presName="ThreeNodes_2_text" presStyleLbl="node1" presStyleIdx="2" presStyleCnt="3">
        <dgm:presLayoutVars>
          <dgm:bulletEnabled val="1"/>
        </dgm:presLayoutVars>
      </dgm:prSet>
      <dgm:spPr/>
    </dgm:pt>
    <dgm:pt modelId="{14800811-CA9C-4F15-92F2-93A2C3305DD8}" type="pres">
      <dgm:prSet presAssocID="{A3B68ABA-EB8B-4234-A54C-1B0061D35D1E}" presName="ThreeNodes_3_text" presStyleLbl="node1" presStyleIdx="2" presStyleCnt="3">
        <dgm:presLayoutVars>
          <dgm:bulletEnabled val="1"/>
        </dgm:presLayoutVars>
      </dgm:prSet>
      <dgm:spPr/>
    </dgm:pt>
  </dgm:ptLst>
  <dgm:cxnLst>
    <dgm:cxn modelId="{02746301-6137-4D91-9D0A-83EBF801F26B}" type="presOf" srcId="{50A40C88-F758-437D-BDB7-DC1A5C810F23}" destId="{AC1F3C8C-6D59-4260-98EF-7124D0C8F278}" srcOrd="1" destOrd="0" presId="urn:microsoft.com/office/officeart/2005/8/layout/vProcess5"/>
    <dgm:cxn modelId="{31D8AE28-CF42-44E1-BF0C-B0E883600986}" type="presOf" srcId="{50A40C88-F758-437D-BDB7-DC1A5C810F23}" destId="{A75040FC-C881-4CDC-9FA6-791E8F4AC075}" srcOrd="0" destOrd="0" presId="urn:microsoft.com/office/officeart/2005/8/layout/vProcess5"/>
    <dgm:cxn modelId="{90247334-B319-4CAE-A457-493BF2C4E9DB}" type="presOf" srcId="{2A076FDC-0F4F-4443-859D-1F0E606FF381}" destId="{14800811-CA9C-4F15-92F2-93A2C3305DD8}" srcOrd="1" destOrd="0" presId="urn:microsoft.com/office/officeart/2005/8/layout/vProcess5"/>
    <dgm:cxn modelId="{918ECB63-765E-4AB8-B56E-779CDDB51F4B}" type="presOf" srcId="{2A076FDC-0F4F-4443-859D-1F0E606FF381}" destId="{4A8862FC-5EB4-48C8-9560-E3E2A7D96A91}" srcOrd="0" destOrd="0" presId="urn:microsoft.com/office/officeart/2005/8/layout/vProcess5"/>
    <dgm:cxn modelId="{D39F4B4D-913F-412B-A6FF-167EB54500FB}" srcId="{A3B68ABA-EB8B-4234-A54C-1B0061D35D1E}" destId="{50A40C88-F758-437D-BDB7-DC1A5C810F23}" srcOrd="1" destOrd="0" parTransId="{A6CD2A78-5AC2-40E2-89C5-31C064DCB84E}" sibTransId="{70B4D4BA-37AA-4A0E-A0EA-4C5D4973C298}"/>
    <dgm:cxn modelId="{D695BC6F-E4EC-42A5-A44C-D6282842A688}" type="presOf" srcId="{7F13C497-DDD4-450D-868F-59A991F06476}" destId="{1BCE268E-B24B-4631-BA5F-7780EE296D2C}" srcOrd="0" destOrd="0" presId="urn:microsoft.com/office/officeart/2005/8/layout/vProcess5"/>
    <dgm:cxn modelId="{63C09D50-327B-4D36-AAAC-3FAD4EC5E410}" srcId="{A3B68ABA-EB8B-4234-A54C-1B0061D35D1E}" destId="{2A076FDC-0F4F-4443-859D-1F0E606FF381}" srcOrd="2" destOrd="0" parTransId="{59F7DA65-78CE-47F3-8580-88C2DE23E7FC}" sibTransId="{2CEEA565-E1F1-4EB1-BD78-B02A8F0CECE3}"/>
    <dgm:cxn modelId="{E2561458-2E63-45B0-86AC-6C7F973D54B2}" type="presOf" srcId="{7F13C497-DDD4-450D-868F-59A991F06476}" destId="{BB692B69-323F-45CB-9365-DB0EC48191EA}" srcOrd="1" destOrd="0" presId="urn:microsoft.com/office/officeart/2005/8/layout/vProcess5"/>
    <dgm:cxn modelId="{0A81E183-0677-4F43-AC45-D8DBE5B1628E}" type="presOf" srcId="{70B4D4BA-37AA-4A0E-A0EA-4C5D4973C298}" destId="{8DBDFD06-BA02-4AEB-B87A-867FC8D5A4AD}" srcOrd="0" destOrd="0" presId="urn:microsoft.com/office/officeart/2005/8/layout/vProcess5"/>
    <dgm:cxn modelId="{E3F58489-D406-4B86-ACB1-1F117EDB6954}" type="presOf" srcId="{ED108864-AC09-46EB-B293-0120D96CFBAA}" destId="{5903D0A1-097E-436E-94C8-4F7A427485C0}" srcOrd="0" destOrd="0" presId="urn:microsoft.com/office/officeart/2005/8/layout/vProcess5"/>
    <dgm:cxn modelId="{636DD98D-3280-4139-9BD2-A0B74479AE4A}" srcId="{A3B68ABA-EB8B-4234-A54C-1B0061D35D1E}" destId="{7F13C497-DDD4-450D-868F-59A991F06476}" srcOrd="0" destOrd="0" parTransId="{A3B32506-E6FC-455E-87E3-A171429353B5}" sibTransId="{ED108864-AC09-46EB-B293-0120D96CFBAA}"/>
    <dgm:cxn modelId="{A9D370A1-14C2-4C5F-AF11-E45AC55E7461}" type="presOf" srcId="{A3B68ABA-EB8B-4234-A54C-1B0061D35D1E}" destId="{385FD607-4344-4CEF-8E1C-5B33F9A2853D}" srcOrd="0" destOrd="0" presId="urn:microsoft.com/office/officeart/2005/8/layout/vProcess5"/>
    <dgm:cxn modelId="{371F497F-76AB-49F7-A556-F0034D051C3F}" type="presParOf" srcId="{385FD607-4344-4CEF-8E1C-5B33F9A2853D}" destId="{D71DEAF4-021E-4351-8ED1-FFCFF89D6226}" srcOrd="0" destOrd="0" presId="urn:microsoft.com/office/officeart/2005/8/layout/vProcess5"/>
    <dgm:cxn modelId="{31FAFE6D-3C84-4C6D-9748-7E562B9B0884}" type="presParOf" srcId="{385FD607-4344-4CEF-8E1C-5B33F9A2853D}" destId="{1BCE268E-B24B-4631-BA5F-7780EE296D2C}" srcOrd="1" destOrd="0" presId="urn:microsoft.com/office/officeart/2005/8/layout/vProcess5"/>
    <dgm:cxn modelId="{36D337C3-94A7-4A9B-A44F-B14F392F1ADB}" type="presParOf" srcId="{385FD607-4344-4CEF-8E1C-5B33F9A2853D}" destId="{A75040FC-C881-4CDC-9FA6-791E8F4AC075}" srcOrd="2" destOrd="0" presId="urn:microsoft.com/office/officeart/2005/8/layout/vProcess5"/>
    <dgm:cxn modelId="{778F8C8A-336B-4554-98B0-22EAF0F5E6B5}" type="presParOf" srcId="{385FD607-4344-4CEF-8E1C-5B33F9A2853D}" destId="{4A8862FC-5EB4-48C8-9560-E3E2A7D96A91}" srcOrd="3" destOrd="0" presId="urn:microsoft.com/office/officeart/2005/8/layout/vProcess5"/>
    <dgm:cxn modelId="{658F26EE-93D7-492F-8339-5667EE28F9B1}" type="presParOf" srcId="{385FD607-4344-4CEF-8E1C-5B33F9A2853D}" destId="{5903D0A1-097E-436E-94C8-4F7A427485C0}" srcOrd="4" destOrd="0" presId="urn:microsoft.com/office/officeart/2005/8/layout/vProcess5"/>
    <dgm:cxn modelId="{49FBB4BE-02DE-43C1-8DC2-AF2EF9E34E94}" type="presParOf" srcId="{385FD607-4344-4CEF-8E1C-5B33F9A2853D}" destId="{8DBDFD06-BA02-4AEB-B87A-867FC8D5A4AD}" srcOrd="5" destOrd="0" presId="urn:microsoft.com/office/officeart/2005/8/layout/vProcess5"/>
    <dgm:cxn modelId="{2BCD3049-1059-4303-8594-B319DF1F00B8}" type="presParOf" srcId="{385FD607-4344-4CEF-8E1C-5B33F9A2853D}" destId="{BB692B69-323F-45CB-9365-DB0EC48191EA}" srcOrd="6" destOrd="0" presId="urn:microsoft.com/office/officeart/2005/8/layout/vProcess5"/>
    <dgm:cxn modelId="{3DB4842A-8B43-40DF-A836-751D9276D207}" type="presParOf" srcId="{385FD607-4344-4CEF-8E1C-5B33F9A2853D}" destId="{AC1F3C8C-6D59-4260-98EF-7124D0C8F278}" srcOrd="7" destOrd="0" presId="urn:microsoft.com/office/officeart/2005/8/layout/vProcess5"/>
    <dgm:cxn modelId="{29B47B8F-6007-4032-B8D0-CB77BD7E0EA9}" type="presParOf" srcId="{385FD607-4344-4CEF-8E1C-5B33F9A2853D}" destId="{14800811-CA9C-4F15-92F2-93A2C3305DD8}"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CE268E-B24B-4631-BA5F-7780EE296D2C}">
      <dsp:nvSpPr>
        <dsp:cNvPr id="0" name=""/>
        <dsp:cNvSpPr/>
      </dsp:nvSpPr>
      <dsp:spPr>
        <a:xfrm>
          <a:off x="0" y="0"/>
          <a:ext cx="5321714" cy="11754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Predict Wine Quality based on its physical and chemical properties </a:t>
          </a:r>
        </a:p>
      </dsp:txBody>
      <dsp:txXfrm>
        <a:off x="34427" y="34427"/>
        <a:ext cx="4053335" cy="1106575"/>
      </dsp:txXfrm>
    </dsp:sp>
    <dsp:sp modelId="{A75040FC-C881-4CDC-9FA6-791E8F4AC075}">
      <dsp:nvSpPr>
        <dsp:cNvPr id="0" name=""/>
        <dsp:cNvSpPr/>
      </dsp:nvSpPr>
      <dsp:spPr>
        <a:xfrm>
          <a:off x="469563" y="1371334"/>
          <a:ext cx="5321714" cy="11754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Alcohol, Density and Volatile Acidity were the only features that presented a “Moderate” Correlation</a:t>
          </a:r>
        </a:p>
      </dsp:txBody>
      <dsp:txXfrm>
        <a:off x="503990" y="1405761"/>
        <a:ext cx="4019268" cy="1106575"/>
      </dsp:txXfrm>
    </dsp:sp>
    <dsp:sp modelId="{4A8862FC-5EB4-48C8-9560-E3E2A7D96A91}">
      <dsp:nvSpPr>
        <dsp:cNvPr id="0" name=""/>
        <dsp:cNvSpPr/>
      </dsp:nvSpPr>
      <dsp:spPr>
        <a:xfrm>
          <a:off x="939126" y="2742668"/>
          <a:ext cx="5321714" cy="11754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Since there were no strong correlations, we decided to change our model to predict wine type (Rev vs White) instead</a:t>
          </a:r>
        </a:p>
      </dsp:txBody>
      <dsp:txXfrm>
        <a:off x="973553" y="2777095"/>
        <a:ext cx="4019268" cy="1106575"/>
      </dsp:txXfrm>
    </dsp:sp>
    <dsp:sp modelId="{5903D0A1-097E-436E-94C8-4F7A427485C0}">
      <dsp:nvSpPr>
        <dsp:cNvPr id="0" name=""/>
        <dsp:cNvSpPr/>
      </dsp:nvSpPr>
      <dsp:spPr>
        <a:xfrm>
          <a:off x="4557685" y="891367"/>
          <a:ext cx="764029" cy="76402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729592" y="891367"/>
        <a:ext cx="420215" cy="574932"/>
      </dsp:txXfrm>
    </dsp:sp>
    <dsp:sp modelId="{8DBDFD06-BA02-4AEB-B87A-867FC8D5A4AD}">
      <dsp:nvSpPr>
        <dsp:cNvPr id="0" name=""/>
        <dsp:cNvSpPr/>
      </dsp:nvSpPr>
      <dsp:spPr>
        <a:xfrm>
          <a:off x="5027248" y="2254865"/>
          <a:ext cx="764029" cy="76402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199155" y="2254865"/>
        <a:ext cx="420215" cy="574932"/>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3/24/2024</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4278327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3/24/2024</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9736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3/24/2024</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95276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3/24/2024</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2033684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3/24/2024</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812088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3/24/2024</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690659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3/24/2024</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20694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3/24/2024</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450361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3/24/2024</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31909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3/24/2024</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7962308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3/24/2024</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767856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3/24/2024</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1375491574"/>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www.randoxfood.com/why-is-testing-for-free-sulphite-so2-important-in-winemaking/#:~:text=The%20sulphur%20dioxide%20ions%20that,to%20health%20if%20drank%20excessively" TargetMode="External"/><Relationship Id="rId3" Type="http://schemas.openxmlformats.org/officeDocument/2006/relationships/hyperlink" Target="https://agrovin.com/en/techniques-for-correcting-wine-acidity/#:~:text=Fixed%20acidity%20is%20the%20set,of%20tartaric%20acid%20per%20litre" TargetMode="External"/><Relationship Id="rId7" Type="http://schemas.openxmlformats.org/officeDocument/2006/relationships/hyperlink" Target="https://wineamerica.org/the-magic-of-wine/wine-facts/" TargetMode="External"/><Relationship Id="rId2"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hyperlink" Target="https://winefolly.com/deep-dive/what-is-residual-sugar-in-wine/" TargetMode="External"/><Relationship Id="rId5" Type="http://schemas.openxmlformats.org/officeDocument/2006/relationships/hyperlink" Target="https://wineserver.ucdavis.edu/industry-info/enology/methods-and-techniques/common-chemical-reagents/citric-acid" TargetMode="External"/><Relationship Id="rId4" Type="http://schemas.openxmlformats.org/officeDocument/2006/relationships/hyperlink" Target="https://www.wineenthusiast.com/basics/drinks-terms-defined/volatile-acidity-wine/"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uciml/red-wine-quality-cortez-et-al-2009?resource=download"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Layout" Target="../diagrams/layout1.xml"/><Relationship Id="rId7" Type="http://schemas.openxmlformats.org/officeDocument/2006/relationships/image" Target="../media/image7.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F32CE57-8475-9F66-D1E8-C82447457A28}"/>
              </a:ext>
            </a:extLst>
          </p:cNvPr>
          <p:cNvPicPr>
            <a:picLocks noChangeAspect="1"/>
          </p:cNvPicPr>
          <p:nvPr/>
        </p:nvPicPr>
        <p:blipFill rotWithShape="1">
          <a:blip r:embed="rId2"/>
          <a:srcRect t="15730"/>
          <a:stretch/>
        </p:blipFill>
        <p:spPr>
          <a:xfrm>
            <a:off x="1" y="10"/>
            <a:ext cx="12192000" cy="6857990"/>
          </a:xfrm>
          <a:prstGeom prst="rect">
            <a:avLst/>
          </a:prstGeom>
        </p:spPr>
      </p:pic>
      <p:sp>
        <p:nvSpPr>
          <p:cNvPr id="22" name="Rectangle 21">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F12163-CDF2-9025-AFFA-DF13C116767E}"/>
              </a:ext>
            </a:extLst>
          </p:cNvPr>
          <p:cNvSpPr>
            <a:spLocks noGrp="1"/>
          </p:cNvSpPr>
          <p:nvPr>
            <p:ph type="ctrTitle"/>
          </p:nvPr>
        </p:nvSpPr>
        <p:spPr>
          <a:xfrm>
            <a:off x="1371600" y="2057400"/>
            <a:ext cx="9486900" cy="1671509"/>
          </a:xfrm>
        </p:spPr>
        <p:txBody>
          <a:bodyPr>
            <a:normAutofit/>
          </a:bodyPr>
          <a:lstStyle/>
          <a:p>
            <a:r>
              <a:rPr lang="en-US">
                <a:solidFill>
                  <a:srgbClr val="FFFFFF"/>
                </a:solidFill>
              </a:rPr>
              <a:t>Wine Analysis</a:t>
            </a:r>
          </a:p>
        </p:txBody>
      </p:sp>
    </p:spTree>
    <p:extLst>
      <p:ext uri="{BB962C8B-B14F-4D97-AF65-F5344CB8AC3E}">
        <p14:creationId xmlns:p14="http://schemas.microsoft.com/office/powerpoint/2010/main" val="1589077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A678705-CF8E-4B51-B199-74BB431C78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5E17E22-15C6-47B6-B957-58A8838B9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3076F68F-43D8-4293-8C34-5085FD90B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2163" y="685800"/>
            <a:ext cx="10830681"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BE800C-BA23-5EFB-BDC6-08697E80BAEC}"/>
              </a:ext>
            </a:extLst>
          </p:cNvPr>
          <p:cNvSpPr>
            <a:spLocks noGrp="1"/>
          </p:cNvSpPr>
          <p:nvPr>
            <p:ph type="title"/>
          </p:nvPr>
        </p:nvSpPr>
        <p:spPr>
          <a:xfrm>
            <a:off x="1371600" y="4114799"/>
            <a:ext cx="9486900" cy="845139"/>
          </a:xfrm>
        </p:spPr>
        <p:txBody>
          <a:bodyPr vert="horz" lIns="91440" tIns="45720" rIns="91440" bIns="45720" rtlCol="0" anchor="b">
            <a:normAutofit/>
          </a:bodyPr>
          <a:lstStyle/>
          <a:p>
            <a:pPr algn="ctr"/>
            <a:r>
              <a:rPr lang="en-US" sz="3600" kern="1200" cap="all" spc="300" baseline="0" dirty="0">
                <a:solidFill>
                  <a:schemeClr val="tx2"/>
                </a:solidFill>
                <a:latin typeface="+mj-lt"/>
                <a:ea typeface="+mj-ea"/>
                <a:cs typeface="+mj-cs"/>
              </a:rPr>
              <a:t>Random Forest</a:t>
            </a:r>
          </a:p>
        </p:txBody>
      </p:sp>
      <p:pic>
        <p:nvPicPr>
          <p:cNvPr id="5" name="Picture 4">
            <a:extLst>
              <a:ext uri="{FF2B5EF4-FFF2-40B4-BE49-F238E27FC236}">
                <a16:creationId xmlns:a16="http://schemas.microsoft.com/office/drawing/2014/main" id="{0FB35382-81CA-9F55-3291-29AB328686D5}"/>
              </a:ext>
            </a:extLst>
          </p:cNvPr>
          <p:cNvPicPr>
            <a:picLocks noChangeAspect="1"/>
          </p:cNvPicPr>
          <p:nvPr/>
        </p:nvPicPr>
        <p:blipFill>
          <a:blip r:embed="rId2"/>
          <a:stretch>
            <a:fillRect/>
          </a:stretch>
        </p:blipFill>
        <p:spPr>
          <a:xfrm>
            <a:off x="1844869" y="1371599"/>
            <a:ext cx="4021377" cy="2459503"/>
          </a:xfrm>
          <a:prstGeom prst="rect">
            <a:avLst/>
          </a:prstGeom>
        </p:spPr>
      </p:pic>
      <p:pic>
        <p:nvPicPr>
          <p:cNvPr id="6" name="Picture 5">
            <a:extLst>
              <a:ext uri="{FF2B5EF4-FFF2-40B4-BE49-F238E27FC236}">
                <a16:creationId xmlns:a16="http://schemas.microsoft.com/office/drawing/2014/main" id="{CB3B2E27-482D-DB07-0F28-F7DDADC3F01D}"/>
              </a:ext>
            </a:extLst>
          </p:cNvPr>
          <p:cNvPicPr>
            <a:picLocks noChangeAspect="1"/>
          </p:cNvPicPr>
          <p:nvPr/>
        </p:nvPicPr>
        <p:blipFill>
          <a:blip r:embed="rId3"/>
          <a:stretch>
            <a:fillRect/>
          </a:stretch>
        </p:blipFill>
        <p:spPr>
          <a:xfrm>
            <a:off x="6306755" y="1450934"/>
            <a:ext cx="4072272" cy="2300833"/>
          </a:xfrm>
          <a:prstGeom prst="rect">
            <a:avLst/>
          </a:prstGeom>
        </p:spPr>
      </p:pic>
    </p:spTree>
    <p:extLst>
      <p:ext uri="{BB962C8B-B14F-4D97-AF65-F5344CB8AC3E}">
        <p14:creationId xmlns:p14="http://schemas.microsoft.com/office/powerpoint/2010/main" val="646141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585CD22-0F26-4489-AA3A-0DD4ED2148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C343D6F-AA57-4FC4-BBCE-6CC035EF7E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767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F915C8-0986-BCBA-923F-4CF81C286A57}"/>
              </a:ext>
            </a:extLst>
          </p:cNvPr>
          <p:cNvSpPr>
            <a:spLocks noGrp="1"/>
          </p:cNvSpPr>
          <p:nvPr>
            <p:ph type="title"/>
          </p:nvPr>
        </p:nvSpPr>
        <p:spPr>
          <a:xfrm>
            <a:off x="685800" y="1105787"/>
            <a:ext cx="2705101" cy="2615608"/>
          </a:xfrm>
        </p:spPr>
        <p:txBody>
          <a:bodyPr vert="horz" lIns="91440" tIns="45720" rIns="91440" bIns="45720" rtlCol="0" anchor="b">
            <a:normAutofit/>
          </a:bodyPr>
          <a:lstStyle/>
          <a:p>
            <a:pPr algn="ctr"/>
            <a:r>
              <a:rPr lang="en-US" kern="1200" cap="all" spc="300" baseline="0">
                <a:solidFill>
                  <a:schemeClr val="bg2"/>
                </a:solidFill>
                <a:latin typeface="+mj-lt"/>
                <a:ea typeface="+mj-ea"/>
                <a:cs typeface="+mj-cs"/>
              </a:rPr>
              <a:t>KNN</a:t>
            </a:r>
          </a:p>
        </p:txBody>
      </p:sp>
      <p:pic>
        <p:nvPicPr>
          <p:cNvPr id="7" name="Picture 6">
            <a:extLst>
              <a:ext uri="{FF2B5EF4-FFF2-40B4-BE49-F238E27FC236}">
                <a16:creationId xmlns:a16="http://schemas.microsoft.com/office/drawing/2014/main" id="{D7BF3CFC-F6CC-E93F-1099-16DB96F995BC}"/>
              </a:ext>
            </a:extLst>
          </p:cNvPr>
          <p:cNvPicPr>
            <a:picLocks noChangeAspect="1"/>
          </p:cNvPicPr>
          <p:nvPr/>
        </p:nvPicPr>
        <p:blipFill rotWithShape="1">
          <a:blip r:embed="rId2"/>
          <a:srcRect l="10153" r="10036"/>
          <a:stretch/>
        </p:blipFill>
        <p:spPr>
          <a:xfrm>
            <a:off x="4743452" y="685799"/>
            <a:ext cx="3331976" cy="2387010"/>
          </a:xfrm>
          <a:prstGeom prst="rect">
            <a:avLst/>
          </a:prstGeom>
        </p:spPr>
      </p:pic>
      <p:pic>
        <p:nvPicPr>
          <p:cNvPr id="5" name="Picture 4">
            <a:extLst>
              <a:ext uri="{FF2B5EF4-FFF2-40B4-BE49-F238E27FC236}">
                <a16:creationId xmlns:a16="http://schemas.microsoft.com/office/drawing/2014/main" id="{C988DA52-2E55-1FA6-DD32-BB9353010ABA}"/>
              </a:ext>
            </a:extLst>
          </p:cNvPr>
          <p:cNvPicPr>
            <a:picLocks noChangeAspect="1"/>
          </p:cNvPicPr>
          <p:nvPr/>
        </p:nvPicPr>
        <p:blipFill rotWithShape="1">
          <a:blip r:embed="rId3"/>
          <a:srcRect l="8894" r="15912" b="2"/>
          <a:stretch/>
        </p:blipFill>
        <p:spPr>
          <a:xfrm>
            <a:off x="8075428" y="685799"/>
            <a:ext cx="3430772" cy="2387010"/>
          </a:xfrm>
          <a:prstGeom prst="rect">
            <a:avLst/>
          </a:prstGeom>
        </p:spPr>
      </p:pic>
      <p:pic>
        <p:nvPicPr>
          <p:cNvPr id="6" name="Picture 5">
            <a:extLst>
              <a:ext uri="{FF2B5EF4-FFF2-40B4-BE49-F238E27FC236}">
                <a16:creationId xmlns:a16="http://schemas.microsoft.com/office/drawing/2014/main" id="{F111AB29-72AE-21CA-EA94-59EF5359F761}"/>
              </a:ext>
            </a:extLst>
          </p:cNvPr>
          <p:cNvPicPr>
            <a:picLocks noChangeAspect="1"/>
          </p:cNvPicPr>
          <p:nvPr/>
        </p:nvPicPr>
        <p:blipFill rotWithShape="1">
          <a:blip r:embed="rId4"/>
          <a:srcRect t="3192" r="1" b="15333"/>
          <a:stretch/>
        </p:blipFill>
        <p:spPr>
          <a:xfrm>
            <a:off x="4743452" y="3072809"/>
            <a:ext cx="6762748" cy="3099391"/>
          </a:xfrm>
          <a:prstGeom prst="rect">
            <a:avLst/>
          </a:prstGeom>
        </p:spPr>
      </p:pic>
    </p:spTree>
    <p:extLst>
      <p:ext uri="{BB962C8B-B14F-4D97-AF65-F5344CB8AC3E}">
        <p14:creationId xmlns:p14="http://schemas.microsoft.com/office/powerpoint/2010/main" val="2855762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A8AC3CD-ED4E-47B5-A42A-F32B90340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B9DFAC8-424C-49EA-AC8A-002889678F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625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6E6D64-F301-DDA7-AFED-B714D05576A6}"/>
              </a:ext>
            </a:extLst>
          </p:cNvPr>
          <p:cNvSpPr>
            <a:spLocks noGrp="1"/>
          </p:cNvSpPr>
          <p:nvPr>
            <p:ph type="title"/>
          </p:nvPr>
        </p:nvSpPr>
        <p:spPr>
          <a:xfrm>
            <a:off x="698528" y="685800"/>
            <a:ext cx="3378172" cy="5486400"/>
          </a:xfrm>
        </p:spPr>
        <p:txBody>
          <a:bodyPr anchor="ctr">
            <a:normAutofit/>
          </a:bodyPr>
          <a:lstStyle/>
          <a:p>
            <a:pPr algn="ctr"/>
            <a:r>
              <a:rPr lang="en-US" dirty="0"/>
              <a:t>ML model 2</a:t>
            </a:r>
          </a:p>
        </p:txBody>
      </p:sp>
      <p:sp>
        <p:nvSpPr>
          <p:cNvPr id="31" name="Content Placeholder 2">
            <a:extLst>
              <a:ext uri="{FF2B5EF4-FFF2-40B4-BE49-F238E27FC236}">
                <a16:creationId xmlns:a16="http://schemas.microsoft.com/office/drawing/2014/main" id="{20E2684D-E3CA-294E-1460-6866374836D9}"/>
              </a:ext>
            </a:extLst>
          </p:cNvPr>
          <p:cNvSpPr>
            <a:spLocks noGrp="1"/>
          </p:cNvSpPr>
          <p:nvPr>
            <p:ph idx="1"/>
          </p:nvPr>
        </p:nvSpPr>
        <p:spPr>
          <a:xfrm>
            <a:off x="5129665" y="5055889"/>
            <a:ext cx="6265185" cy="1727237"/>
          </a:xfrm>
        </p:spPr>
        <p:txBody>
          <a:bodyPr>
            <a:normAutofit/>
          </a:bodyPr>
          <a:lstStyle/>
          <a:p>
            <a:pPr algn="ctr">
              <a:lnSpc>
                <a:spcPct val="90000"/>
              </a:lnSpc>
            </a:pPr>
            <a:r>
              <a:rPr lang="en-US" sz="1500" dirty="0"/>
              <a:t>Predicts wine type (Red vs White) based on physical and chemical properties</a:t>
            </a:r>
          </a:p>
          <a:p>
            <a:pPr algn="ctr">
              <a:lnSpc>
                <a:spcPct val="90000"/>
              </a:lnSpc>
            </a:pPr>
            <a:r>
              <a:rPr lang="en-US" sz="1500" dirty="0"/>
              <a:t>Out of </a:t>
            </a:r>
            <a:r>
              <a:rPr lang="en-US" sz="1600" b="1" dirty="0"/>
              <a:t>11</a:t>
            </a:r>
            <a:r>
              <a:rPr lang="en-US" sz="1500" dirty="0"/>
              <a:t> features considered, </a:t>
            </a:r>
            <a:r>
              <a:rPr lang="en-US" sz="1600" b="1" dirty="0"/>
              <a:t>9 </a:t>
            </a:r>
            <a:r>
              <a:rPr lang="en-US" sz="1500" dirty="0"/>
              <a:t>of them had moderate to strong correlations with wine type.</a:t>
            </a:r>
          </a:p>
          <a:p>
            <a:pPr algn="ctr">
              <a:lnSpc>
                <a:spcPct val="90000"/>
              </a:lnSpc>
            </a:pPr>
            <a:r>
              <a:rPr lang="en-US" sz="1500" dirty="0"/>
              <a:t>The strongest correlations being </a:t>
            </a:r>
            <a:r>
              <a:rPr lang="en-US" sz="1600" b="1" u="sng" dirty="0"/>
              <a:t>Total Sulfur Dioxide </a:t>
            </a:r>
            <a:r>
              <a:rPr lang="en-US" sz="1600" b="1" u="sng" dirty="0">
                <a:solidFill>
                  <a:srgbClr val="C00000"/>
                </a:solidFill>
              </a:rPr>
              <a:t>(-0.7), </a:t>
            </a:r>
            <a:r>
              <a:rPr lang="en-US" sz="1600" b="1" u="sng" dirty="0"/>
              <a:t>Volatile Acidity </a:t>
            </a:r>
            <a:r>
              <a:rPr lang="en-US" sz="1600" b="1" u="sng" dirty="0">
                <a:solidFill>
                  <a:srgbClr val="C00000"/>
                </a:solidFill>
              </a:rPr>
              <a:t>(0.65) </a:t>
            </a:r>
            <a:r>
              <a:rPr lang="en-US" sz="1600" b="1" u="sng" dirty="0"/>
              <a:t>and Sulfates </a:t>
            </a:r>
            <a:r>
              <a:rPr lang="en-US" sz="1600" b="1" u="sng" dirty="0">
                <a:solidFill>
                  <a:srgbClr val="C00000"/>
                </a:solidFill>
              </a:rPr>
              <a:t>(0.49)</a:t>
            </a:r>
          </a:p>
          <a:p>
            <a:pPr algn="ctr">
              <a:lnSpc>
                <a:spcPct val="90000"/>
              </a:lnSpc>
            </a:pPr>
            <a:endParaRPr lang="en-US" sz="1500" dirty="0"/>
          </a:p>
        </p:txBody>
      </p:sp>
      <p:pic>
        <p:nvPicPr>
          <p:cNvPr id="3" name="Picture 2">
            <a:extLst>
              <a:ext uri="{FF2B5EF4-FFF2-40B4-BE49-F238E27FC236}">
                <a16:creationId xmlns:a16="http://schemas.microsoft.com/office/drawing/2014/main" id="{13742C69-4880-A958-5DB0-8763AC049A25}"/>
              </a:ext>
            </a:extLst>
          </p:cNvPr>
          <p:cNvPicPr>
            <a:picLocks noChangeAspect="1"/>
          </p:cNvPicPr>
          <p:nvPr/>
        </p:nvPicPr>
        <p:blipFill>
          <a:blip r:embed="rId2"/>
          <a:stretch>
            <a:fillRect/>
          </a:stretch>
        </p:blipFill>
        <p:spPr>
          <a:xfrm>
            <a:off x="-34212" y="0"/>
            <a:ext cx="4960983" cy="948563"/>
          </a:xfrm>
          <a:prstGeom prst="rect">
            <a:avLst/>
          </a:prstGeom>
        </p:spPr>
      </p:pic>
      <p:pic>
        <p:nvPicPr>
          <p:cNvPr id="6" name="Picture 5">
            <a:extLst>
              <a:ext uri="{FF2B5EF4-FFF2-40B4-BE49-F238E27FC236}">
                <a16:creationId xmlns:a16="http://schemas.microsoft.com/office/drawing/2014/main" id="{A04B0000-9420-0AAE-366B-1149A15B8F2C}"/>
              </a:ext>
            </a:extLst>
          </p:cNvPr>
          <p:cNvPicPr>
            <a:picLocks noChangeAspect="1"/>
          </p:cNvPicPr>
          <p:nvPr/>
        </p:nvPicPr>
        <p:blipFill>
          <a:blip r:embed="rId3"/>
          <a:stretch>
            <a:fillRect/>
          </a:stretch>
        </p:blipFill>
        <p:spPr>
          <a:xfrm>
            <a:off x="5149435" y="74874"/>
            <a:ext cx="6819900" cy="4886325"/>
          </a:xfrm>
          <a:prstGeom prst="rect">
            <a:avLst/>
          </a:prstGeom>
        </p:spPr>
      </p:pic>
    </p:spTree>
    <p:extLst>
      <p:ext uri="{BB962C8B-B14F-4D97-AF65-F5344CB8AC3E}">
        <p14:creationId xmlns:p14="http://schemas.microsoft.com/office/powerpoint/2010/main" val="2019166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5D449C5E-04D7-7224-796F-A4B10D7D4212}"/>
              </a:ext>
            </a:extLst>
          </p:cNvPr>
          <p:cNvPicPr>
            <a:picLocks noGrp="1" noChangeAspect="1"/>
          </p:cNvPicPr>
          <p:nvPr>
            <p:ph idx="1"/>
          </p:nvPr>
        </p:nvPicPr>
        <p:blipFill rotWithShape="1">
          <a:blip r:embed="rId2"/>
          <a:srcRect l="16823" r="20955" b="1"/>
          <a:stretch/>
        </p:blipFill>
        <p:spPr>
          <a:xfrm>
            <a:off x="1" y="10"/>
            <a:ext cx="12192000" cy="6857990"/>
          </a:xfrm>
          <a:prstGeom prst="rect">
            <a:avLst/>
          </a:prstGeom>
        </p:spPr>
      </p:pic>
      <p:sp>
        <p:nvSpPr>
          <p:cNvPr id="11" name="Rectangle 10">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5F97A0-9EDD-9456-9FFE-367183A19730}"/>
              </a:ext>
            </a:extLst>
          </p:cNvPr>
          <p:cNvSpPr>
            <a:spLocks noGrp="1"/>
          </p:cNvSpPr>
          <p:nvPr>
            <p:ph type="title"/>
          </p:nvPr>
        </p:nvSpPr>
        <p:spPr>
          <a:xfrm>
            <a:off x="1371600" y="2057400"/>
            <a:ext cx="9486900" cy="1671509"/>
          </a:xfrm>
        </p:spPr>
        <p:txBody>
          <a:bodyPr vert="horz" lIns="91440" tIns="45720" rIns="91440" bIns="45720" rtlCol="0" anchor="b">
            <a:normAutofit/>
          </a:bodyPr>
          <a:lstStyle/>
          <a:p>
            <a:pPr algn="ctr"/>
            <a:r>
              <a:rPr lang="en-US" sz="3600" kern="1200" cap="all" spc="300" baseline="0" dirty="0">
                <a:solidFill>
                  <a:srgbClr val="FFFFFF"/>
                </a:solidFill>
                <a:latin typeface="+mj-lt"/>
                <a:ea typeface="+mj-ea"/>
                <a:cs typeface="+mj-cs"/>
              </a:rPr>
              <a:t>Ml 2 FINDINGS</a:t>
            </a:r>
          </a:p>
        </p:txBody>
      </p:sp>
    </p:spTree>
    <p:extLst>
      <p:ext uri="{BB962C8B-B14F-4D97-AF65-F5344CB8AC3E}">
        <p14:creationId xmlns:p14="http://schemas.microsoft.com/office/powerpoint/2010/main" val="2390641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345A9C-E07D-45D3-A710-DDECB3F99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F09C18AC-EFAA-4C60-A84E-ECED43E3EC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3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8F06E6-C1EB-E7DE-302E-4C4371C5368C}"/>
              </a:ext>
            </a:extLst>
          </p:cNvPr>
          <p:cNvSpPr>
            <a:spLocks noGrp="1"/>
          </p:cNvSpPr>
          <p:nvPr>
            <p:ph type="title"/>
          </p:nvPr>
        </p:nvSpPr>
        <p:spPr>
          <a:xfrm>
            <a:off x="1371600" y="1073834"/>
            <a:ext cx="9486900" cy="900332"/>
          </a:xfrm>
        </p:spPr>
        <p:txBody>
          <a:bodyPr anchor="ctr">
            <a:normAutofit/>
          </a:bodyPr>
          <a:lstStyle/>
          <a:p>
            <a:pPr algn="ctr"/>
            <a:r>
              <a:rPr lang="en-US" dirty="0"/>
              <a:t>Logistic Regression - SMOTE</a:t>
            </a:r>
            <a:endParaRPr lang="en-US"/>
          </a:p>
        </p:txBody>
      </p:sp>
      <p:sp>
        <p:nvSpPr>
          <p:cNvPr id="3" name="Content Placeholder 2">
            <a:extLst>
              <a:ext uri="{FF2B5EF4-FFF2-40B4-BE49-F238E27FC236}">
                <a16:creationId xmlns:a16="http://schemas.microsoft.com/office/drawing/2014/main" id="{A9472FC1-28D2-7DED-52EE-D57812D6295C}"/>
              </a:ext>
            </a:extLst>
          </p:cNvPr>
          <p:cNvSpPr>
            <a:spLocks/>
          </p:cNvSpPr>
          <p:nvPr/>
        </p:nvSpPr>
        <p:spPr>
          <a:xfrm>
            <a:off x="1371600" y="2305060"/>
            <a:ext cx="5414385" cy="642659"/>
          </a:xfrm>
          <a:prstGeom prst="rect">
            <a:avLst/>
          </a:prstGeom>
        </p:spPr>
        <p:txBody>
          <a:bodyPr>
            <a:normAutofit/>
          </a:bodyPr>
          <a:lstStyle/>
          <a:p>
            <a:pPr defTabSz="786384">
              <a:spcAft>
                <a:spcPts val="600"/>
              </a:spcAft>
            </a:pPr>
            <a:r>
              <a:rPr lang="en-US" sz="1548" b="1" kern="1200" cap="all" spc="258">
                <a:solidFill>
                  <a:srgbClr val="293737"/>
                </a:solidFill>
                <a:latin typeface="Goudy Old Style"/>
                <a:ea typeface="+mj-ea"/>
                <a:cs typeface="+mj-cs"/>
              </a:rPr>
              <a:t>Before balancing data</a:t>
            </a:r>
            <a:endParaRPr lang="en-US" sz="1400" b="1"/>
          </a:p>
        </p:txBody>
      </p:sp>
      <p:pic>
        <p:nvPicPr>
          <p:cNvPr id="5" name="Picture 4">
            <a:extLst>
              <a:ext uri="{FF2B5EF4-FFF2-40B4-BE49-F238E27FC236}">
                <a16:creationId xmlns:a16="http://schemas.microsoft.com/office/drawing/2014/main" id="{46C66751-446E-03D8-EDE3-C75EE659D979}"/>
              </a:ext>
            </a:extLst>
          </p:cNvPr>
          <p:cNvPicPr>
            <a:picLocks noChangeAspect="1"/>
          </p:cNvPicPr>
          <p:nvPr/>
        </p:nvPicPr>
        <p:blipFill>
          <a:blip r:embed="rId2"/>
          <a:stretch>
            <a:fillRect/>
          </a:stretch>
        </p:blipFill>
        <p:spPr>
          <a:xfrm>
            <a:off x="1371600" y="2809777"/>
            <a:ext cx="4072515" cy="2692755"/>
          </a:xfrm>
          <a:prstGeom prst="rect">
            <a:avLst/>
          </a:prstGeom>
        </p:spPr>
      </p:pic>
      <p:sp>
        <p:nvSpPr>
          <p:cNvPr id="6" name="Content Placeholder 2">
            <a:extLst>
              <a:ext uri="{FF2B5EF4-FFF2-40B4-BE49-F238E27FC236}">
                <a16:creationId xmlns:a16="http://schemas.microsoft.com/office/drawing/2014/main" id="{078BF98B-3FFF-35B7-1119-B544303DC92A}"/>
              </a:ext>
            </a:extLst>
          </p:cNvPr>
          <p:cNvSpPr txBox="1">
            <a:spLocks/>
          </p:cNvSpPr>
          <p:nvPr/>
        </p:nvSpPr>
        <p:spPr>
          <a:xfrm>
            <a:off x="5444115" y="2305059"/>
            <a:ext cx="5414385" cy="64265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86384">
              <a:spcBef>
                <a:spcPts val="860"/>
              </a:spcBef>
              <a:buNone/>
            </a:pPr>
            <a:r>
              <a:rPr lang="en-US" sz="1548" b="1" kern="1200" cap="all" spc="258">
                <a:solidFill>
                  <a:srgbClr val="293737"/>
                </a:solidFill>
                <a:latin typeface="Goudy Old Style"/>
                <a:ea typeface="+mj-ea"/>
                <a:cs typeface="+mj-cs"/>
              </a:rPr>
              <a:t>After balancing data</a:t>
            </a:r>
            <a:endParaRPr lang="en-US" sz="1400" b="1"/>
          </a:p>
        </p:txBody>
      </p:sp>
      <p:pic>
        <p:nvPicPr>
          <p:cNvPr id="8" name="Picture 7">
            <a:extLst>
              <a:ext uri="{FF2B5EF4-FFF2-40B4-BE49-F238E27FC236}">
                <a16:creationId xmlns:a16="http://schemas.microsoft.com/office/drawing/2014/main" id="{1A9D9F73-FB4B-2FEF-F233-2FE2A43507DF}"/>
              </a:ext>
            </a:extLst>
          </p:cNvPr>
          <p:cNvPicPr>
            <a:picLocks noChangeAspect="1"/>
          </p:cNvPicPr>
          <p:nvPr/>
        </p:nvPicPr>
        <p:blipFill>
          <a:blip r:embed="rId3"/>
          <a:stretch>
            <a:fillRect/>
          </a:stretch>
        </p:blipFill>
        <p:spPr>
          <a:xfrm>
            <a:off x="5453637" y="2779898"/>
            <a:ext cx="4152026" cy="2755436"/>
          </a:xfrm>
          <a:prstGeom prst="rect">
            <a:avLst/>
          </a:prstGeom>
        </p:spPr>
      </p:pic>
    </p:spTree>
    <p:extLst>
      <p:ext uri="{BB962C8B-B14F-4D97-AF65-F5344CB8AC3E}">
        <p14:creationId xmlns:p14="http://schemas.microsoft.com/office/powerpoint/2010/main" val="4278047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A345A9C-E07D-45D3-A710-DDECB3F99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F09C18AC-EFAA-4C60-A84E-ECED43E3EC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3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8F06E6-C1EB-E7DE-302E-4C4371C5368C}"/>
              </a:ext>
            </a:extLst>
          </p:cNvPr>
          <p:cNvSpPr>
            <a:spLocks noGrp="1"/>
          </p:cNvSpPr>
          <p:nvPr>
            <p:ph type="title"/>
          </p:nvPr>
        </p:nvSpPr>
        <p:spPr>
          <a:xfrm>
            <a:off x="1371600" y="1073834"/>
            <a:ext cx="9486900" cy="900332"/>
          </a:xfrm>
        </p:spPr>
        <p:txBody>
          <a:bodyPr anchor="ctr">
            <a:normAutofit/>
          </a:bodyPr>
          <a:lstStyle/>
          <a:p>
            <a:pPr algn="ctr"/>
            <a:r>
              <a:rPr lang="en-US" dirty="0"/>
              <a:t>Logistic Regression – NEARMISS</a:t>
            </a:r>
            <a:endParaRPr lang="en-US"/>
          </a:p>
        </p:txBody>
      </p:sp>
      <p:sp>
        <p:nvSpPr>
          <p:cNvPr id="3" name="Content Placeholder 2">
            <a:extLst>
              <a:ext uri="{FF2B5EF4-FFF2-40B4-BE49-F238E27FC236}">
                <a16:creationId xmlns:a16="http://schemas.microsoft.com/office/drawing/2014/main" id="{A9472FC1-28D2-7DED-52EE-D57812D6295C}"/>
              </a:ext>
            </a:extLst>
          </p:cNvPr>
          <p:cNvSpPr>
            <a:spLocks/>
          </p:cNvSpPr>
          <p:nvPr/>
        </p:nvSpPr>
        <p:spPr>
          <a:xfrm>
            <a:off x="1371600" y="2321461"/>
            <a:ext cx="5414385" cy="642659"/>
          </a:xfrm>
          <a:prstGeom prst="rect">
            <a:avLst/>
          </a:prstGeom>
        </p:spPr>
        <p:txBody>
          <a:bodyPr>
            <a:normAutofit/>
          </a:bodyPr>
          <a:lstStyle/>
          <a:p>
            <a:pPr defTabSz="786384">
              <a:spcAft>
                <a:spcPts val="600"/>
              </a:spcAft>
            </a:pPr>
            <a:r>
              <a:rPr lang="en-US" sz="1548" b="1" kern="1200" cap="all" spc="258">
                <a:solidFill>
                  <a:srgbClr val="293737"/>
                </a:solidFill>
                <a:latin typeface="Goudy Old Style"/>
                <a:ea typeface="+mj-ea"/>
                <a:cs typeface="+mj-cs"/>
              </a:rPr>
              <a:t>Before balancing data</a:t>
            </a:r>
            <a:endParaRPr lang="en-US" sz="1400" b="1"/>
          </a:p>
        </p:txBody>
      </p:sp>
      <p:pic>
        <p:nvPicPr>
          <p:cNvPr id="5" name="Picture 4">
            <a:extLst>
              <a:ext uri="{FF2B5EF4-FFF2-40B4-BE49-F238E27FC236}">
                <a16:creationId xmlns:a16="http://schemas.microsoft.com/office/drawing/2014/main" id="{46C66751-446E-03D8-EDE3-C75EE659D979}"/>
              </a:ext>
            </a:extLst>
          </p:cNvPr>
          <p:cNvPicPr>
            <a:picLocks noChangeAspect="1"/>
          </p:cNvPicPr>
          <p:nvPr/>
        </p:nvPicPr>
        <p:blipFill>
          <a:blip r:embed="rId2"/>
          <a:stretch>
            <a:fillRect/>
          </a:stretch>
        </p:blipFill>
        <p:spPr>
          <a:xfrm>
            <a:off x="1371600" y="2826178"/>
            <a:ext cx="4072515" cy="2692755"/>
          </a:xfrm>
          <a:prstGeom prst="rect">
            <a:avLst/>
          </a:prstGeom>
        </p:spPr>
      </p:pic>
      <p:sp>
        <p:nvSpPr>
          <p:cNvPr id="6" name="Content Placeholder 2">
            <a:extLst>
              <a:ext uri="{FF2B5EF4-FFF2-40B4-BE49-F238E27FC236}">
                <a16:creationId xmlns:a16="http://schemas.microsoft.com/office/drawing/2014/main" id="{078BF98B-3FFF-35B7-1119-B544303DC92A}"/>
              </a:ext>
            </a:extLst>
          </p:cNvPr>
          <p:cNvSpPr txBox="1">
            <a:spLocks/>
          </p:cNvSpPr>
          <p:nvPr/>
        </p:nvSpPr>
        <p:spPr>
          <a:xfrm>
            <a:off x="5444115" y="2321460"/>
            <a:ext cx="5414385" cy="64265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86384">
              <a:spcBef>
                <a:spcPts val="860"/>
              </a:spcBef>
              <a:buNone/>
            </a:pPr>
            <a:r>
              <a:rPr lang="en-US" sz="1548" b="1" kern="1200" cap="all" spc="258">
                <a:solidFill>
                  <a:srgbClr val="293737"/>
                </a:solidFill>
                <a:latin typeface="Goudy Old Style"/>
                <a:ea typeface="+mj-ea"/>
                <a:cs typeface="+mj-cs"/>
              </a:rPr>
              <a:t>After balancing data</a:t>
            </a:r>
            <a:endParaRPr lang="en-US" sz="1400" b="1"/>
          </a:p>
        </p:txBody>
      </p:sp>
      <p:pic>
        <p:nvPicPr>
          <p:cNvPr id="7" name="Picture 6">
            <a:extLst>
              <a:ext uri="{FF2B5EF4-FFF2-40B4-BE49-F238E27FC236}">
                <a16:creationId xmlns:a16="http://schemas.microsoft.com/office/drawing/2014/main" id="{7A0FF05D-EE14-19D7-330A-9026BD14EFAA}"/>
              </a:ext>
            </a:extLst>
          </p:cNvPr>
          <p:cNvPicPr>
            <a:picLocks noChangeAspect="1"/>
          </p:cNvPicPr>
          <p:nvPr/>
        </p:nvPicPr>
        <p:blipFill>
          <a:blip r:embed="rId3"/>
          <a:stretch>
            <a:fillRect/>
          </a:stretch>
        </p:blipFill>
        <p:spPr>
          <a:xfrm>
            <a:off x="5626087" y="2826178"/>
            <a:ext cx="3784629" cy="2525846"/>
          </a:xfrm>
          <a:prstGeom prst="rect">
            <a:avLst/>
          </a:prstGeom>
        </p:spPr>
      </p:pic>
    </p:spTree>
    <p:extLst>
      <p:ext uri="{BB962C8B-B14F-4D97-AF65-F5344CB8AC3E}">
        <p14:creationId xmlns:p14="http://schemas.microsoft.com/office/powerpoint/2010/main" val="1301856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42916-3F86-773B-BF7C-3B9CC98987AB}"/>
              </a:ext>
            </a:extLst>
          </p:cNvPr>
          <p:cNvSpPr>
            <a:spLocks noGrp="1"/>
          </p:cNvSpPr>
          <p:nvPr>
            <p:ph type="title"/>
          </p:nvPr>
        </p:nvSpPr>
        <p:spPr>
          <a:xfrm>
            <a:off x="326572" y="4442"/>
            <a:ext cx="9486900" cy="1371600"/>
          </a:xfrm>
        </p:spPr>
        <p:txBody>
          <a:bodyPr/>
          <a:lstStyle/>
          <a:p>
            <a:r>
              <a:rPr lang="en-US" dirty="0"/>
              <a:t>NEURAL NETWORK </a:t>
            </a:r>
            <a:r>
              <a:rPr lang="en-US" b="1" dirty="0">
                <a:solidFill>
                  <a:srgbClr val="C00000"/>
                </a:solidFill>
              </a:rPr>
              <a:t>NN1</a:t>
            </a:r>
          </a:p>
        </p:txBody>
      </p:sp>
      <p:pic>
        <p:nvPicPr>
          <p:cNvPr id="5" name="Picture 4">
            <a:extLst>
              <a:ext uri="{FF2B5EF4-FFF2-40B4-BE49-F238E27FC236}">
                <a16:creationId xmlns:a16="http://schemas.microsoft.com/office/drawing/2014/main" id="{D4065D2D-3CF4-7D69-9ACF-B078B3859346}"/>
              </a:ext>
            </a:extLst>
          </p:cNvPr>
          <p:cNvPicPr>
            <a:picLocks noChangeAspect="1"/>
          </p:cNvPicPr>
          <p:nvPr/>
        </p:nvPicPr>
        <p:blipFill>
          <a:blip r:embed="rId2"/>
          <a:stretch>
            <a:fillRect/>
          </a:stretch>
        </p:blipFill>
        <p:spPr>
          <a:xfrm>
            <a:off x="186613" y="1537975"/>
            <a:ext cx="6855938" cy="4213784"/>
          </a:xfrm>
          <a:prstGeom prst="rect">
            <a:avLst/>
          </a:prstGeom>
        </p:spPr>
      </p:pic>
      <p:pic>
        <p:nvPicPr>
          <p:cNvPr id="7" name="Picture 6">
            <a:extLst>
              <a:ext uri="{FF2B5EF4-FFF2-40B4-BE49-F238E27FC236}">
                <a16:creationId xmlns:a16="http://schemas.microsoft.com/office/drawing/2014/main" id="{E2B57401-166B-92EF-CD7B-3B12C895F834}"/>
              </a:ext>
            </a:extLst>
          </p:cNvPr>
          <p:cNvPicPr>
            <a:picLocks noChangeAspect="1"/>
          </p:cNvPicPr>
          <p:nvPr/>
        </p:nvPicPr>
        <p:blipFill>
          <a:blip r:embed="rId3"/>
          <a:stretch>
            <a:fillRect/>
          </a:stretch>
        </p:blipFill>
        <p:spPr>
          <a:xfrm>
            <a:off x="6182122" y="320481"/>
            <a:ext cx="5658640" cy="1019317"/>
          </a:xfrm>
          <a:prstGeom prst="rect">
            <a:avLst/>
          </a:prstGeom>
        </p:spPr>
      </p:pic>
      <p:pic>
        <p:nvPicPr>
          <p:cNvPr id="11" name="Picture 10">
            <a:extLst>
              <a:ext uri="{FF2B5EF4-FFF2-40B4-BE49-F238E27FC236}">
                <a16:creationId xmlns:a16="http://schemas.microsoft.com/office/drawing/2014/main" id="{1052B33A-8254-4944-5749-E18D7F3A02C4}"/>
              </a:ext>
            </a:extLst>
          </p:cNvPr>
          <p:cNvPicPr>
            <a:picLocks noChangeAspect="1"/>
          </p:cNvPicPr>
          <p:nvPr/>
        </p:nvPicPr>
        <p:blipFill>
          <a:blip r:embed="rId4"/>
          <a:stretch>
            <a:fillRect/>
          </a:stretch>
        </p:blipFill>
        <p:spPr>
          <a:xfrm>
            <a:off x="4726336" y="4078758"/>
            <a:ext cx="4467849" cy="2657846"/>
          </a:xfrm>
          <a:prstGeom prst="rect">
            <a:avLst/>
          </a:prstGeom>
        </p:spPr>
      </p:pic>
      <p:pic>
        <p:nvPicPr>
          <p:cNvPr id="13" name="Picture 12">
            <a:extLst>
              <a:ext uri="{FF2B5EF4-FFF2-40B4-BE49-F238E27FC236}">
                <a16:creationId xmlns:a16="http://schemas.microsoft.com/office/drawing/2014/main" id="{7F329C56-F9B1-20AB-826C-278451A10D46}"/>
              </a:ext>
            </a:extLst>
          </p:cNvPr>
          <p:cNvPicPr>
            <a:picLocks noChangeAspect="1"/>
          </p:cNvPicPr>
          <p:nvPr/>
        </p:nvPicPr>
        <p:blipFill>
          <a:blip r:embed="rId5"/>
          <a:stretch>
            <a:fillRect/>
          </a:stretch>
        </p:blipFill>
        <p:spPr>
          <a:xfrm>
            <a:off x="6960261" y="1568636"/>
            <a:ext cx="4439270" cy="2734057"/>
          </a:xfrm>
          <a:prstGeom prst="rect">
            <a:avLst/>
          </a:prstGeom>
        </p:spPr>
      </p:pic>
    </p:spTree>
    <p:extLst>
      <p:ext uri="{BB962C8B-B14F-4D97-AF65-F5344CB8AC3E}">
        <p14:creationId xmlns:p14="http://schemas.microsoft.com/office/powerpoint/2010/main" val="2253009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40D50C2-40FE-A42D-028C-63BF847D60ED}"/>
              </a:ext>
            </a:extLst>
          </p:cNvPr>
          <p:cNvSpPr>
            <a:spLocks noGrp="1"/>
          </p:cNvSpPr>
          <p:nvPr>
            <p:ph type="title"/>
          </p:nvPr>
        </p:nvSpPr>
        <p:spPr>
          <a:xfrm>
            <a:off x="148527" y="-56202"/>
            <a:ext cx="9486900" cy="1371600"/>
          </a:xfrm>
        </p:spPr>
        <p:txBody>
          <a:bodyPr/>
          <a:lstStyle/>
          <a:p>
            <a:r>
              <a:rPr lang="en-US" dirty="0"/>
              <a:t>NEURAL NETWORK </a:t>
            </a:r>
            <a:r>
              <a:rPr lang="en-US" b="1" dirty="0">
                <a:solidFill>
                  <a:srgbClr val="C00000"/>
                </a:solidFill>
              </a:rPr>
              <a:t>NN2</a:t>
            </a:r>
          </a:p>
        </p:txBody>
      </p:sp>
      <p:pic>
        <p:nvPicPr>
          <p:cNvPr id="6" name="Picture 5">
            <a:extLst>
              <a:ext uri="{FF2B5EF4-FFF2-40B4-BE49-F238E27FC236}">
                <a16:creationId xmlns:a16="http://schemas.microsoft.com/office/drawing/2014/main" id="{5A359403-6427-06C7-20AF-4DC898B30F13}"/>
              </a:ext>
            </a:extLst>
          </p:cNvPr>
          <p:cNvPicPr>
            <a:picLocks noChangeAspect="1"/>
          </p:cNvPicPr>
          <p:nvPr/>
        </p:nvPicPr>
        <p:blipFill>
          <a:blip r:embed="rId2"/>
          <a:stretch>
            <a:fillRect/>
          </a:stretch>
        </p:blipFill>
        <p:spPr>
          <a:xfrm>
            <a:off x="73051" y="1847721"/>
            <a:ext cx="4675920" cy="1749494"/>
          </a:xfrm>
          <a:prstGeom prst="rect">
            <a:avLst/>
          </a:prstGeom>
        </p:spPr>
      </p:pic>
      <p:pic>
        <p:nvPicPr>
          <p:cNvPr id="8" name="Picture 7">
            <a:extLst>
              <a:ext uri="{FF2B5EF4-FFF2-40B4-BE49-F238E27FC236}">
                <a16:creationId xmlns:a16="http://schemas.microsoft.com/office/drawing/2014/main" id="{BA9A3919-92BC-0B49-B3F5-32E86982BF81}"/>
              </a:ext>
            </a:extLst>
          </p:cNvPr>
          <p:cNvPicPr>
            <a:picLocks noChangeAspect="1"/>
          </p:cNvPicPr>
          <p:nvPr/>
        </p:nvPicPr>
        <p:blipFill>
          <a:blip r:embed="rId3"/>
          <a:stretch>
            <a:fillRect/>
          </a:stretch>
        </p:blipFill>
        <p:spPr>
          <a:xfrm>
            <a:off x="5402277" y="2119223"/>
            <a:ext cx="5372850" cy="1066949"/>
          </a:xfrm>
          <a:prstGeom prst="rect">
            <a:avLst/>
          </a:prstGeom>
        </p:spPr>
      </p:pic>
      <p:pic>
        <p:nvPicPr>
          <p:cNvPr id="12" name="Picture 11">
            <a:extLst>
              <a:ext uri="{FF2B5EF4-FFF2-40B4-BE49-F238E27FC236}">
                <a16:creationId xmlns:a16="http://schemas.microsoft.com/office/drawing/2014/main" id="{369CD146-8322-585B-F79D-9096FD565E2B}"/>
              </a:ext>
            </a:extLst>
          </p:cNvPr>
          <p:cNvPicPr>
            <a:picLocks noChangeAspect="1"/>
          </p:cNvPicPr>
          <p:nvPr/>
        </p:nvPicPr>
        <p:blipFill>
          <a:blip r:embed="rId4"/>
          <a:stretch>
            <a:fillRect/>
          </a:stretch>
        </p:blipFill>
        <p:spPr>
          <a:xfrm>
            <a:off x="357444" y="3943552"/>
            <a:ext cx="4534533" cy="2610214"/>
          </a:xfrm>
          <a:prstGeom prst="rect">
            <a:avLst/>
          </a:prstGeom>
        </p:spPr>
      </p:pic>
      <p:pic>
        <p:nvPicPr>
          <p:cNvPr id="14" name="Picture 13">
            <a:extLst>
              <a:ext uri="{FF2B5EF4-FFF2-40B4-BE49-F238E27FC236}">
                <a16:creationId xmlns:a16="http://schemas.microsoft.com/office/drawing/2014/main" id="{19D02959-2AC7-866A-A706-24AE16A96A9B}"/>
              </a:ext>
            </a:extLst>
          </p:cNvPr>
          <p:cNvPicPr>
            <a:picLocks noChangeAspect="1"/>
          </p:cNvPicPr>
          <p:nvPr/>
        </p:nvPicPr>
        <p:blipFill>
          <a:blip r:embed="rId5"/>
          <a:stretch>
            <a:fillRect/>
          </a:stretch>
        </p:blipFill>
        <p:spPr>
          <a:xfrm>
            <a:off x="6050476" y="3671828"/>
            <a:ext cx="4391638" cy="2676899"/>
          </a:xfrm>
          <a:prstGeom prst="rect">
            <a:avLst/>
          </a:prstGeom>
        </p:spPr>
      </p:pic>
    </p:spTree>
    <p:extLst>
      <p:ext uri="{BB962C8B-B14F-4D97-AF65-F5344CB8AC3E}">
        <p14:creationId xmlns:p14="http://schemas.microsoft.com/office/powerpoint/2010/main" val="531557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ECBB1-DAA8-9DF6-3150-C452CE5180C0}"/>
              </a:ext>
            </a:extLst>
          </p:cNvPr>
          <p:cNvSpPr>
            <a:spLocks noGrp="1"/>
          </p:cNvSpPr>
          <p:nvPr>
            <p:ph type="title"/>
          </p:nvPr>
        </p:nvSpPr>
        <p:spPr>
          <a:xfrm>
            <a:off x="0" y="-1897"/>
            <a:ext cx="9486900" cy="1371600"/>
          </a:xfrm>
        </p:spPr>
        <p:txBody>
          <a:bodyPr/>
          <a:lstStyle/>
          <a:p>
            <a:r>
              <a:rPr lang="en-US" dirty="0"/>
              <a:t>NEURAL NETWORK </a:t>
            </a:r>
            <a:r>
              <a:rPr lang="en-US" b="1" dirty="0">
                <a:solidFill>
                  <a:srgbClr val="C00000"/>
                </a:solidFill>
              </a:rPr>
              <a:t>NN3</a:t>
            </a:r>
          </a:p>
        </p:txBody>
      </p:sp>
      <p:pic>
        <p:nvPicPr>
          <p:cNvPr id="5" name="Picture 4">
            <a:extLst>
              <a:ext uri="{FF2B5EF4-FFF2-40B4-BE49-F238E27FC236}">
                <a16:creationId xmlns:a16="http://schemas.microsoft.com/office/drawing/2014/main" id="{370D86E3-3636-6220-B525-506C75556A73}"/>
              </a:ext>
            </a:extLst>
          </p:cNvPr>
          <p:cNvPicPr>
            <a:picLocks noChangeAspect="1"/>
          </p:cNvPicPr>
          <p:nvPr/>
        </p:nvPicPr>
        <p:blipFill>
          <a:blip r:embed="rId2"/>
          <a:stretch>
            <a:fillRect/>
          </a:stretch>
        </p:blipFill>
        <p:spPr>
          <a:xfrm>
            <a:off x="26530" y="1612436"/>
            <a:ext cx="6598843" cy="2222291"/>
          </a:xfrm>
          <a:prstGeom prst="rect">
            <a:avLst/>
          </a:prstGeom>
        </p:spPr>
      </p:pic>
      <p:pic>
        <p:nvPicPr>
          <p:cNvPr id="7" name="Picture 6">
            <a:extLst>
              <a:ext uri="{FF2B5EF4-FFF2-40B4-BE49-F238E27FC236}">
                <a16:creationId xmlns:a16="http://schemas.microsoft.com/office/drawing/2014/main" id="{6A78D633-A0F9-FB66-8706-0651224F4D30}"/>
              </a:ext>
            </a:extLst>
          </p:cNvPr>
          <p:cNvPicPr>
            <a:picLocks noChangeAspect="1"/>
          </p:cNvPicPr>
          <p:nvPr/>
        </p:nvPicPr>
        <p:blipFill>
          <a:blip r:embed="rId3"/>
          <a:stretch>
            <a:fillRect/>
          </a:stretch>
        </p:blipFill>
        <p:spPr>
          <a:xfrm>
            <a:off x="5366281" y="2691567"/>
            <a:ext cx="6134956" cy="1143160"/>
          </a:xfrm>
          <a:prstGeom prst="rect">
            <a:avLst/>
          </a:prstGeom>
        </p:spPr>
      </p:pic>
      <p:pic>
        <p:nvPicPr>
          <p:cNvPr id="9" name="Picture 8">
            <a:extLst>
              <a:ext uri="{FF2B5EF4-FFF2-40B4-BE49-F238E27FC236}">
                <a16:creationId xmlns:a16="http://schemas.microsoft.com/office/drawing/2014/main" id="{939583B9-D331-E1C1-9654-4499D76EF43E}"/>
              </a:ext>
            </a:extLst>
          </p:cNvPr>
          <p:cNvPicPr>
            <a:picLocks noChangeAspect="1"/>
          </p:cNvPicPr>
          <p:nvPr/>
        </p:nvPicPr>
        <p:blipFill>
          <a:blip r:embed="rId4"/>
          <a:stretch>
            <a:fillRect/>
          </a:stretch>
        </p:blipFill>
        <p:spPr>
          <a:xfrm>
            <a:off x="752992" y="3946035"/>
            <a:ext cx="4820323" cy="2343477"/>
          </a:xfrm>
          <a:prstGeom prst="rect">
            <a:avLst/>
          </a:prstGeom>
        </p:spPr>
      </p:pic>
      <p:pic>
        <p:nvPicPr>
          <p:cNvPr id="11" name="Picture 10">
            <a:extLst>
              <a:ext uri="{FF2B5EF4-FFF2-40B4-BE49-F238E27FC236}">
                <a16:creationId xmlns:a16="http://schemas.microsoft.com/office/drawing/2014/main" id="{45CD2C8C-FAFE-D435-E6C9-0ED1EFB8B027}"/>
              </a:ext>
            </a:extLst>
          </p:cNvPr>
          <p:cNvPicPr>
            <a:picLocks noChangeAspect="1"/>
          </p:cNvPicPr>
          <p:nvPr/>
        </p:nvPicPr>
        <p:blipFill>
          <a:blip r:embed="rId5"/>
          <a:stretch>
            <a:fillRect/>
          </a:stretch>
        </p:blipFill>
        <p:spPr>
          <a:xfrm>
            <a:off x="6096000" y="3946035"/>
            <a:ext cx="4391638" cy="2791215"/>
          </a:xfrm>
          <a:prstGeom prst="rect">
            <a:avLst/>
          </a:prstGeom>
        </p:spPr>
      </p:pic>
    </p:spTree>
    <p:extLst>
      <p:ext uri="{BB962C8B-B14F-4D97-AF65-F5344CB8AC3E}">
        <p14:creationId xmlns:p14="http://schemas.microsoft.com/office/powerpoint/2010/main" val="1563601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A678705-CF8E-4B51-B199-74BB431C78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5E17E22-15C6-47B6-B957-58A8838B9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3076F68F-43D8-4293-8C34-5085FD90B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2163" y="685800"/>
            <a:ext cx="10830681"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C81600-C385-8F6F-B743-2A8E35AE17BB}"/>
              </a:ext>
            </a:extLst>
          </p:cNvPr>
          <p:cNvSpPr>
            <a:spLocks noGrp="1"/>
          </p:cNvSpPr>
          <p:nvPr>
            <p:ph type="title"/>
          </p:nvPr>
        </p:nvSpPr>
        <p:spPr>
          <a:xfrm>
            <a:off x="1371600" y="4114799"/>
            <a:ext cx="9486900" cy="845139"/>
          </a:xfrm>
        </p:spPr>
        <p:txBody>
          <a:bodyPr vert="horz" lIns="91440" tIns="45720" rIns="91440" bIns="45720" rtlCol="0" anchor="b">
            <a:normAutofit/>
          </a:bodyPr>
          <a:lstStyle/>
          <a:p>
            <a:pPr algn="ctr"/>
            <a:r>
              <a:rPr lang="en-US" sz="3600" kern="1200" cap="all" spc="300" baseline="0" dirty="0">
                <a:solidFill>
                  <a:schemeClr val="tx2"/>
                </a:solidFill>
                <a:latin typeface="+mj-lt"/>
                <a:ea typeface="+mj-ea"/>
                <a:cs typeface="+mj-cs"/>
              </a:rPr>
              <a:t>XGB</a:t>
            </a:r>
          </a:p>
        </p:txBody>
      </p:sp>
      <p:pic>
        <p:nvPicPr>
          <p:cNvPr id="7" name="Picture 6">
            <a:extLst>
              <a:ext uri="{FF2B5EF4-FFF2-40B4-BE49-F238E27FC236}">
                <a16:creationId xmlns:a16="http://schemas.microsoft.com/office/drawing/2014/main" id="{D8D4821E-2237-CAA9-930F-25693E30A577}"/>
              </a:ext>
            </a:extLst>
          </p:cNvPr>
          <p:cNvPicPr>
            <a:picLocks noChangeAspect="1"/>
          </p:cNvPicPr>
          <p:nvPr/>
        </p:nvPicPr>
        <p:blipFill>
          <a:blip r:embed="rId2"/>
          <a:stretch>
            <a:fillRect/>
          </a:stretch>
        </p:blipFill>
        <p:spPr>
          <a:xfrm>
            <a:off x="1819422" y="1416203"/>
            <a:ext cx="4072272" cy="2370294"/>
          </a:xfrm>
          <a:prstGeom prst="rect">
            <a:avLst/>
          </a:prstGeom>
        </p:spPr>
      </p:pic>
      <p:pic>
        <p:nvPicPr>
          <p:cNvPr id="5" name="Picture 4">
            <a:extLst>
              <a:ext uri="{FF2B5EF4-FFF2-40B4-BE49-F238E27FC236}">
                <a16:creationId xmlns:a16="http://schemas.microsoft.com/office/drawing/2014/main" id="{F18DD570-B10F-9C9B-639F-0E811C1B573A}"/>
              </a:ext>
            </a:extLst>
          </p:cNvPr>
          <p:cNvPicPr>
            <a:picLocks noChangeAspect="1"/>
          </p:cNvPicPr>
          <p:nvPr/>
        </p:nvPicPr>
        <p:blipFill>
          <a:blip r:embed="rId3"/>
          <a:stretch>
            <a:fillRect/>
          </a:stretch>
        </p:blipFill>
        <p:spPr>
          <a:xfrm>
            <a:off x="6306755" y="1437844"/>
            <a:ext cx="4072272" cy="2327012"/>
          </a:xfrm>
          <a:prstGeom prst="rect">
            <a:avLst/>
          </a:prstGeom>
        </p:spPr>
      </p:pic>
    </p:spTree>
    <p:extLst>
      <p:ext uri="{BB962C8B-B14F-4D97-AF65-F5344CB8AC3E}">
        <p14:creationId xmlns:p14="http://schemas.microsoft.com/office/powerpoint/2010/main" val="2975532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D88A92C-0BD1-4D13-9480-9CA5056B10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850E0BE-0A13-43E4-9007-A06960852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1"/>
            <a:ext cx="6118275"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EEE8AE-320C-DB4A-3407-4CBDBF499B32}"/>
              </a:ext>
            </a:extLst>
          </p:cNvPr>
          <p:cNvSpPr>
            <a:spLocks noGrp="1"/>
          </p:cNvSpPr>
          <p:nvPr>
            <p:ph type="title"/>
          </p:nvPr>
        </p:nvSpPr>
        <p:spPr>
          <a:xfrm>
            <a:off x="1050389" y="914881"/>
            <a:ext cx="5212188" cy="1880077"/>
          </a:xfrm>
        </p:spPr>
        <p:txBody>
          <a:bodyPr>
            <a:normAutofit/>
          </a:bodyPr>
          <a:lstStyle/>
          <a:p>
            <a:pPr algn="ctr"/>
            <a:r>
              <a:rPr lang="en-US" sz="6000" b="1" dirty="0"/>
              <a:t>Project 4</a:t>
            </a:r>
            <a:br>
              <a:rPr lang="en-US" sz="6000" b="1" dirty="0"/>
            </a:br>
            <a:r>
              <a:rPr lang="en-US" sz="6000" b="1" dirty="0"/>
              <a:t>Team 2</a:t>
            </a:r>
          </a:p>
        </p:txBody>
      </p:sp>
      <p:sp>
        <p:nvSpPr>
          <p:cNvPr id="3" name="Content Placeholder 2">
            <a:extLst>
              <a:ext uri="{FF2B5EF4-FFF2-40B4-BE49-F238E27FC236}">
                <a16:creationId xmlns:a16="http://schemas.microsoft.com/office/drawing/2014/main" id="{EE2450ED-BB98-A394-31FC-F8F00D4860A3}"/>
              </a:ext>
            </a:extLst>
          </p:cNvPr>
          <p:cNvSpPr>
            <a:spLocks noGrp="1"/>
          </p:cNvSpPr>
          <p:nvPr>
            <p:ph idx="1"/>
          </p:nvPr>
        </p:nvSpPr>
        <p:spPr>
          <a:xfrm>
            <a:off x="1218040" y="3131389"/>
            <a:ext cx="5118965" cy="2769680"/>
          </a:xfrm>
        </p:spPr>
        <p:txBody>
          <a:bodyPr>
            <a:normAutofit/>
          </a:bodyPr>
          <a:lstStyle/>
          <a:p>
            <a:pPr algn="just"/>
            <a:r>
              <a:rPr lang="en-US" sz="3600" b="1" dirty="0"/>
              <a:t>Kimberly Childers</a:t>
            </a:r>
          </a:p>
          <a:p>
            <a:pPr algn="just"/>
            <a:r>
              <a:rPr lang="en-US" sz="3600" b="1" dirty="0"/>
              <a:t>Fernanda Valdez</a:t>
            </a:r>
          </a:p>
          <a:p>
            <a:pPr algn="just"/>
            <a:r>
              <a:rPr lang="en-US" sz="3600" b="1" dirty="0"/>
              <a:t>Misha </a:t>
            </a:r>
            <a:r>
              <a:rPr lang="en-US" sz="3600" b="1" dirty="0" err="1"/>
              <a:t>Borunda</a:t>
            </a:r>
            <a:endParaRPr lang="en-US" sz="3600" b="1" dirty="0"/>
          </a:p>
        </p:txBody>
      </p:sp>
      <p:pic>
        <p:nvPicPr>
          <p:cNvPr id="4" name="Picture 3">
            <a:extLst>
              <a:ext uri="{FF2B5EF4-FFF2-40B4-BE49-F238E27FC236}">
                <a16:creationId xmlns:a16="http://schemas.microsoft.com/office/drawing/2014/main" id="{526A10B7-882C-E295-2BDB-6B662CD0FBE2}"/>
              </a:ext>
            </a:extLst>
          </p:cNvPr>
          <p:cNvPicPr>
            <a:picLocks noChangeAspect="1"/>
          </p:cNvPicPr>
          <p:nvPr/>
        </p:nvPicPr>
        <p:blipFill rotWithShape="1">
          <a:blip r:embed="rId2"/>
          <a:srcRect l="29561" r="24455" b="-1"/>
          <a:stretch/>
        </p:blipFill>
        <p:spPr>
          <a:xfrm>
            <a:off x="7467600" y="10"/>
            <a:ext cx="4724400" cy="6857988"/>
          </a:xfrm>
          <a:prstGeom prst="rect">
            <a:avLst/>
          </a:prstGeom>
        </p:spPr>
      </p:pic>
    </p:spTree>
    <p:extLst>
      <p:ext uri="{BB962C8B-B14F-4D97-AF65-F5344CB8AC3E}">
        <p14:creationId xmlns:p14="http://schemas.microsoft.com/office/powerpoint/2010/main" val="39297001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8E862-BEE8-520B-E617-C9A4127D1243}"/>
              </a:ext>
            </a:extLst>
          </p:cNvPr>
          <p:cNvSpPr>
            <a:spLocks noGrp="1"/>
          </p:cNvSpPr>
          <p:nvPr>
            <p:ph type="title"/>
          </p:nvPr>
        </p:nvSpPr>
        <p:spPr/>
        <p:txBody>
          <a:bodyPr/>
          <a:lstStyle/>
          <a:p>
            <a:r>
              <a:rPr lang="en-US" dirty="0" err="1"/>
              <a:t>tABLEAU</a:t>
            </a:r>
            <a:endParaRPr lang="en-US" dirty="0"/>
          </a:p>
        </p:txBody>
      </p:sp>
      <p:pic>
        <p:nvPicPr>
          <p:cNvPr id="4" name="Picture 3">
            <a:extLst>
              <a:ext uri="{FF2B5EF4-FFF2-40B4-BE49-F238E27FC236}">
                <a16:creationId xmlns:a16="http://schemas.microsoft.com/office/drawing/2014/main" id="{5CB9B136-B214-2A72-A22D-18BF6E7D9DE9}"/>
              </a:ext>
            </a:extLst>
          </p:cNvPr>
          <p:cNvPicPr>
            <a:picLocks noChangeAspect="1"/>
          </p:cNvPicPr>
          <p:nvPr/>
        </p:nvPicPr>
        <p:blipFill>
          <a:blip r:embed="rId2"/>
          <a:stretch>
            <a:fillRect/>
          </a:stretch>
        </p:blipFill>
        <p:spPr>
          <a:xfrm>
            <a:off x="4401165" y="685562"/>
            <a:ext cx="3389670" cy="5486876"/>
          </a:xfrm>
          <a:prstGeom prst="rect">
            <a:avLst/>
          </a:prstGeom>
        </p:spPr>
      </p:pic>
    </p:spTree>
    <p:extLst>
      <p:ext uri="{BB962C8B-B14F-4D97-AF65-F5344CB8AC3E}">
        <p14:creationId xmlns:p14="http://schemas.microsoft.com/office/powerpoint/2010/main" val="14698420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D949742-730C-4F7B-88BE-E4E69F6D1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C5C0732-01DA-4A7C-ABF5-56B3C5B0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1801" y="685801"/>
            <a:ext cx="47244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072E6BA-9E5B-90C3-294D-8BB57296C831}"/>
              </a:ext>
            </a:extLst>
          </p:cNvPr>
          <p:cNvSpPr>
            <a:spLocks noGrp="1"/>
          </p:cNvSpPr>
          <p:nvPr>
            <p:ph type="title"/>
          </p:nvPr>
        </p:nvSpPr>
        <p:spPr>
          <a:xfrm>
            <a:off x="7285978" y="959278"/>
            <a:ext cx="3714872" cy="992512"/>
          </a:xfrm>
        </p:spPr>
        <p:txBody>
          <a:bodyPr>
            <a:normAutofit/>
          </a:bodyPr>
          <a:lstStyle/>
          <a:p>
            <a:pPr algn="ctr"/>
            <a:r>
              <a:rPr lang="en-US"/>
              <a:t>conclusion</a:t>
            </a:r>
          </a:p>
        </p:txBody>
      </p:sp>
      <p:pic>
        <p:nvPicPr>
          <p:cNvPr id="5" name="Picture 4">
            <a:extLst>
              <a:ext uri="{FF2B5EF4-FFF2-40B4-BE49-F238E27FC236}">
                <a16:creationId xmlns:a16="http://schemas.microsoft.com/office/drawing/2014/main" id="{8F9D29E8-5DCD-BD63-B91A-6FF4DFE1539C}"/>
              </a:ext>
            </a:extLst>
          </p:cNvPr>
          <p:cNvPicPr>
            <a:picLocks noChangeAspect="1"/>
          </p:cNvPicPr>
          <p:nvPr/>
        </p:nvPicPr>
        <p:blipFill rotWithShape="1">
          <a:blip r:embed="rId2"/>
          <a:srcRect l="16896" r="16437"/>
          <a:stretch/>
        </p:blipFill>
        <p:spPr>
          <a:xfrm>
            <a:off x="20" y="10"/>
            <a:ext cx="6095980" cy="6857990"/>
          </a:xfrm>
          <a:prstGeom prst="rect">
            <a:avLst/>
          </a:prstGeom>
        </p:spPr>
      </p:pic>
      <p:sp>
        <p:nvSpPr>
          <p:cNvPr id="3" name="Content Placeholder 2">
            <a:extLst>
              <a:ext uri="{FF2B5EF4-FFF2-40B4-BE49-F238E27FC236}">
                <a16:creationId xmlns:a16="http://schemas.microsoft.com/office/drawing/2014/main" id="{87CE1B70-899C-5B24-72E1-711E94C93FA2}"/>
              </a:ext>
            </a:extLst>
          </p:cNvPr>
          <p:cNvSpPr>
            <a:spLocks noGrp="1"/>
          </p:cNvSpPr>
          <p:nvPr>
            <p:ph idx="1"/>
          </p:nvPr>
        </p:nvSpPr>
        <p:spPr>
          <a:xfrm>
            <a:off x="7378995" y="2135939"/>
            <a:ext cx="3572540" cy="3546806"/>
          </a:xfrm>
        </p:spPr>
        <p:txBody>
          <a:bodyPr>
            <a:normAutofit/>
          </a:bodyPr>
          <a:lstStyle/>
          <a:p>
            <a:pPr>
              <a:lnSpc>
                <a:spcPct val="90000"/>
              </a:lnSpc>
            </a:pPr>
            <a:r>
              <a:rPr lang="en-US" sz="1900"/>
              <a:t>Red and White Wines are relatively “easy” to distinguish based on their properties and therefore it makes sense that our machine learning models have high accuracy</a:t>
            </a:r>
          </a:p>
          <a:p>
            <a:pPr>
              <a:lnSpc>
                <a:spcPct val="90000"/>
              </a:lnSpc>
            </a:pPr>
            <a:r>
              <a:rPr lang="en-US" sz="1900"/>
              <a:t>Quality has only a moderate correlation with the physical and chemical properties of wine and therefore the machine learning models presented a lower level of accuracy</a:t>
            </a:r>
          </a:p>
          <a:p>
            <a:pPr marL="0" indent="0">
              <a:lnSpc>
                <a:spcPct val="90000"/>
              </a:lnSpc>
              <a:buNone/>
            </a:pPr>
            <a:endParaRPr lang="en-US" sz="1900"/>
          </a:p>
        </p:txBody>
      </p:sp>
    </p:spTree>
    <p:extLst>
      <p:ext uri="{BB962C8B-B14F-4D97-AF65-F5344CB8AC3E}">
        <p14:creationId xmlns:p14="http://schemas.microsoft.com/office/powerpoint/2010/main" val="29127103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CA7196-CAF1-4234-8849-E335F0BCA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B543B8-7DFD-75D0-583A-FB438B3DAC62}"/>
              </a:ext>
            </a:extLst>
          </p:cNvPr>
          <p:cNvSpPr>
            <a:spLocks noGrp="1"/>
          </p:cNvSpPr>
          <p:nvPr>
            <p:ph type="title"/>
          </p:nvPr>
        </p:nvSpPr>
        <p:spPr>
          <a:xfrm>
            <a:off x="8128028" y="239150"/>
            <a:ext cx="3390899" cy="1303606"/>
          </a:xfrm>
        </p:spPr>
        <p:txBody>
          <a:bodyPr>
            <a:normAutofit/>
          </a:bodyPr>
          <a:lstStyle/>
          <a:p>
            <a:pPr algn="ctr"/>
            <a:r>
              <a:rPr lang="en-US" dirty="0"/>
              <a:t>REFERENCES</a:t>
            </a:r>
          </a:p>
        </p:txBody>
      </p:sp>
      <p:pic>
        <p:nvPicPr>
          <p:cNvPr id="4" name="Picture 3">
            <a:extLst>
              <a:ext uri="{FF2B5EF4-FFF2-40B4-BE49-F238E27FC236}">
                <a16:creationId xmlns:a16="http://schemas.microsoft.com/office/drawing/2014/main" id="{1E237A1A-5849-CBD8-E994-0A2687398F3F}"/>
              </a:ext>
            </a:extLst>
          </p:cNvPr>
          <p:cNvPicPr>
            <a:picLocks noChangeAspect="1"/>
          </p:cNvPicPr>
          <p:nvPr/>
        </p:nvPicPr>
        <p:blipFill>
          <a:blip r:embed="rId2"/>
          <a:stretch>
            <a:fillRect/>
          </a:stretch>
        </p:blipFill>
        <p:spPr>
          <a:xfrm>
            <a:off x="683489" y="1394460"/>
            <a:ext cx="6096000" cy="4069080"/>
          </a:xfrm>
          <a:prstGeom prst="rect">
            <a:avLst/>
          </a:prstGeom>
        </p:spPr>
      </p:pic>
      <p:sp>
        <p:nvSpPr>
          <p:cNvPr id="3" name="Content Placeholder 2">
            <a:extLst>
              <a:ext uri="{FF2B5EF4-FFF2-40B4-BE49-F238E27FC236}">
                <a16:creationId xmlns:a16="http://schemas.microsoft.com/office/drawing/2014/main" id="{5E605DA7-23E1-7533-D06E-5D32DCB89ECE}"/>
              </a:ext>
            </a:extLst>
          </p:cNvPr>
          <p:cNvSpPr>
            <a:spLocks noGrp="1"/>
          </p:cNvSpPr>
          <p:nvPr>
            <p:ph idx="1"/>
          </p:nvPr>
        </p:nvSpPr>
        <p:spPr>
          <a:xfrm>
            <a:off x="8115301" y="1814732"/>
            <a:ext cx="3390899" cy="4501662"/>
          </a:xfrm>
        </p:spPr>
        <p:txBody>
          <a:bodyPr>
            <a:normAutofit/>
          </a:bodyPr>
          <a:lstStyle/>
          <a:p>
            <a:pPr>
              <a:lnSpc>
                <a:spcPct val="90000"/>
              </a:lnSpc>
            </a:pPr>
            <a:r>
              <a:rPr lang="en-US" sz="1300">
                <a:hlinkClick r:id="rId3"/>
              </a:rPr>
              <a:t>https://agrovin.com/en/techniques-for-correcting-wine-acidity/#:~:text=Fixed%20acidity%20is%20the%20set,of%20tartaric%20acid%20per%20litre</a:t>
            </a:r>
            <a:r>
              <a:rPr lang="en-US" sz="1300"/>
              <a:t>.</a:t>
            </a:r>
          </a:p>
          <a:p>
            <a:pPr>
              <a:lnSpc>
                <a:spcPct val="90000"/>
              </a:lnSpc>
            </a:pPr>
            <a:r>
              <a:rPr lang="en-US" sz="1300">
                <a:hlinkClick r:id="rId4"/>
              </a:rPr>
              <a:t>https://www.wineenthusiast.com/basics/drinks-terms-defined/volatile-acidity-wine/</a:t>
            </a:r>
            <a:endParaRPr lang="en-US" sz="1300"/>
          </a:p>
          <a:p>
            <a:pPr>
              <a:lnSpc>
                <a:spcPct val="90000"/>
              </a:lnSpc>
            </a:pPr>
            <a:r>
              <a:rPr lang="en-US" sz="1300">
                <a:hlinkClick r:id="rId5"/>
              </a:rPr>
              <a:t>https://wineserver.ucdavis.edu/industry-info/enology/methods-and-techniques/common-chemical-reagents/citric-acid</a:t>
            </a:r>
            <a:endParaRPr lang="en-US" sz="1300"/>
          </a:p>
          <a:p>
            <a:pPr>
              <a:lnSpc>
                <a:spcPct val="90000"/>
              </a:lnSpc>
            </a:pPr>
            <a:r>
              <a:rPr lang="en-US" sz="1300">
                <a:hlinkClick r:id="rId6"/>
              </a:rPr>
              <a:t>https://winefolly.com/deep-dive/what-is-residual-sugar-in-wine/</a:t>
            </a:r>
            <a:endParaRPr lang="en-US" sz="1300"/>
          </a:p>
          <a:p>
            <a:pPr>
              <a:lnSpc>
                <a:spcPct val="90000"/>
              </a:lnSpc>
            </a:pPr>
            <a:r>
              <a:rPr lang="en-US" sz="1300">
                <a:hlinkClick r:id="rId7"/>
              </a:rPr>
              <a:t>https://wineamerica.org/the-magic-of-wine/wine-facts/</a:t>
            </a:r>
            <a:endParaRPr lang="en-US" sz="1300"/>
          </a:p>
          <a:p>
            <a:pPr>
              <a:lnSpc>
                <a:spcPct val="90000"/>
              </a:lnSpc>
            </a:pPr>
            <a:r>
              <a:rPr lang="en-US" sz="1300">
                <a:hlinkClick r:id="rId8"/>
              </a:rPr>
              <a:t>https://www.randoxfood.com/why-is-testing-for-free-sulphite-so2-important-in-winemaking/#:~:text=The%20sulphur%20dioxide%20ions%20that,to%20health%20if%20drank%20excessively</a:t>
            </a:r>
            <a:r>
              <a:rPr lang="en-US" sz="1300"/>
              <a:t>.</a:t>
            </a:r>
          </a:p>
          <a:p>
            <a:pPr>
              <a:lnSpc>
                <a:spcPct val="90000"/>
              </a:lnSpc>
            </a:pPr>
            <a:endParaRPr lang="en-US" sz="1300"/>
          </a:p>
          <a:p>
            <a:pPr>
              <a:lnSpc>
                <a:spcPct val="90000"/>
              </a:lnSpc>
            </a:pPr>
            <a:endParaRPr lang="en-US" sz="1300"/>
          </a:p>
        </p:txBody>
      </p:sp>
    </p:spTree>
    <p:extLst>
      <p:ext uri="{BB962C8B-B14F-4D97-AF65-F5344CB8AC3E}">
        <p14:creationId xmlns:p14="http://schemas.microsoft.com/office/powerpoint/2010/main" val="33725699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EBD63AD-33A9-4D22-9A5B-438B663EC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BAD9CC4-644A-42E5-A6A6-082517FA6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8" y="0"/>
            <a:ext cx="6096001"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97C9E4-50CD-10E1-02A3-F22AACBB21B2}"/>
              </a:ext>
            </a:extLst>
          </p:cNvPr>
          <p:cNvSpPr>
            <a:spLocks noGrp="1"/>
          </p:cNvSpPr>
          <p:nvPr>
            <p:ph type="title"/>
          </p:nvPr>
        </p:nvSpPr>
        <p:spPr>
          <a:xfrm>
            <a:off x="6781800" y="510494"/>
            <a:ext cx="4741045" cy="1022884"/>
          </a:xfrm>
        </p:spPr>
        <p:txBody>
          <a:bodyPr>
            <a:normAutofit/>
          </a:bodyPr>
          <a:lstStyle/>
          <a:p>
            <a:pPr algn="ctr"/>
            <a:r>
              <a:rPr lang="en-US"/>
              <a:t>PROJECT SUMMARY</a:t>
            </a:r>
          </a:p>
        </p:txBody>
      </p:sp>
      <p:pic>
        <p:nvPicPr>
          <p:cNvPr id="4" name="Picture 3">
            <a:extLst>
              <a:ext uri="{FF2B5EF4-FFF2-40B4-BE49-F238E27FC236}">
                <a16:creationId xmlns:a16="http://schemas.microsoft.com/office/drawing/2014/main" id="{EDEEDA5D-92E6-51CB-E161-5950F5A71CE1}"/>
              </a:ext>
            </a:extLst>
          </p:cNvPr>
          <p:cNvPicPr>
            <a:picLocks noChangeAspect="1"/>
          </p:cNvPicPr>
          <p:nvPr/>
        </p:nvPicPr>
        <p:blipFill rotWithShape="1">
          <a:blip r:embed="rId2"/>
          <a:srcRect l="24374" r="27189"/>
          <a:stretch/>
        </p:blipFill>
        <p:spPr>
          <a:xfrm>
            <a:off x="685801" y="685800"/>
            <a:ext cx="4724400" cy="5486400"/>
          </a:xfrm>
          <a:prstGeom prst="rect">
            <a:avLst/>
          </a:prstGeom>
        </p:spPr>
      </p:pic>
      <p:sp>
        <p:nvSpPr>
          <p:cNvPr id="3" name="Content Placeholder 2">
            <a:extLst>
              <a:ext uri="{FF2B5EF4-FFF2-40B4-BE49-F238E27FC236}">
                <a16:creationId xmlns:a16="http://schemas.microsoft.com/office/drawing/2014/main" id="{02C7CD1F-F36D-DA06-E0C9-7417F4B2ABCE}"/>
              </a:ext>
            </a:extLst>
          </p:cNvPr>
          <p:cNvSpPr>
            <a:spLocks noGrp="1"/>
          </p:cNvSpPr>
          <p:nvPr>
            <p:ph idx="1"/>
          </p:nvPr>
        </p:nvSpPr>
        <p:spPr>
          <a:xfrm>
            <a:off x="6701170" y="1817153"/>
            <a:ext cx="4821675" cy="4471452"/>
          </a:xfrm>
        </p:spPr>
        <p:txBody>
          <a:bodyPr>
            <a:normAutofit/>
          </a:bodyPr>
          <a:lstStyle/>
          <a:p>
            <a:pPr marL="0" marR="0" indent="0">
              <a:lnSpc>
                <a:spcPct val="90000"/>
              </a:lnSpc>
              <a:spcBef>
                <a:spcPts val="0"/>
              </a:spcBef>
              <a:spcAft>
                <a:spcPts val="0"/>
              </a:spcAft>
              <a:buNone/>
            </a:pPr>
            <a:r>
              <a:rPr lang="en-US" sz="1700" dirty="0">
                <a:effectLst/>
                <a:ea typeface="Times New Roman" panose="02020603050405020304" pitchFamily="18" charset="0"/>
              </a:rPr>
              <a:t>This project utilizes </a:t>
            </a:r>
            <a:r>
              <a:rPr lang="en-US" sz="1700" dirty="0">
                <a:ea typeface="Times New Roman" panose="02020603050405020304" pitchFamily="18" charset="0"/>
              </a:rPr>
              <a:t>three</a:t>
            </a:r>
            <a:r>
              <a:rPr lang="en-US" sz="1700" dirty="0">
                <a:effectLst/>
                <a:ea typeface="Times New Roman" panose="02020603050405020304" pitchFamily="18" charset="0"/>
              </a:rPr>
              <a:t> different data sets to </a:t>
            </a:r>
            <a:r>
              <a:rPr lang="en-US" sz="1700" dirty="0">
                <a:ea typeface="Times New Roman" panose="02020603050405020304" pitchFamily="18" charset="0"/>
              </a:rPr>
              <a:t>do a comprehensive analysis about wine.</a:t>
            </a:r>
          </a:p>
          <a:p>
            <a:pPr marL="0" marR="0" indent="0">
              <a:lnSpc>
                <a:spcPct val="90000"/>
              </a:lnSpc>
              <a:spcBef>
                <a:spcPts val="0"/>
              </a:spcBef>
              <a:spcAft>
                <a:spcPts val="0"/>
              </a:spcAft>
              <a:buNone/>
            </a:pPr>
            <a:r>
              <a:rPr lang="en-US" sz="1700" dirty="0">
                <a:ea typeface="Times New Roman" panose="02020603050405020304" pitchFamily="18" charset="0"/>
              </a:rPr>
              <a:t>Two of the chosen </a:t>
            </a:r>
            <a:r>
              <a:rPr lang="en-US" sz="1700" dirty="0">
                <a:effectLst/>
                <a:ea typeface="Times New Roman" panose="02020603050405020304" pitchFamily="18" charset="0"/>
              </a:rPr>
              <a:t>datasets will be used for Machine Learning to train a model and make predictions about Red and White Wines based on their physicochemical composition. </a:t>
            </a:r>
          </a:p>
          <a:p>
            <a:pPr marL="0" marR="0" indent="0">
              <a:lnSpc>
                <a:spcPct val="90000"/>
              </a:lnSpc>
              <a:spcBef>
                <a:spcPts val="0"/>
              </a:spcBef>
              <a:spcAft>
                <a:spcPts val="0"/>
              </a:spcAft>
              <a:buNone/>
            </a:pPr>
            <a:endParaRPr lang="en-US" sz="1700" dirty="0">
              <a:effectLst/>
              <a:ea typeface="Times New Roman" panose="02020603050405020304" pitchFamily="18" charset="0"/>
            </a:endParaRPr>
          </a:p>
          <a:p>
            <a:pPr marL="0" marR="0" indent="0">
              <a:lnSpc>
                <a:spcPct val="90000"/>
              </a:lnSpc>
              <a:spcBef>
                <a:spcPts val="0"/>
              </a:spcBef>
              <a:spcAft>
                <a:spcPts val="0"/>
              </a:spcAft>
              <a:buNone/>
            </a:pPr>
            <a:r>
              <a:rPr lang="en-US" sz="1700" dirty="0">
                <a:ea typeface="Times New Roman" panose="02020603050405020304" pitchFamily="18" charset="0"/>
              </a:rPr>
              <a:t>In addition to the Machine Learning portion of the project, there </a:t>
            </a:r>
            <a:r>
              <a:rPr lang="en-US" sz="1700" dirty="0">
                <a:effectLst/>
                <a:ea typeface="Times New Roman" panose="02020603050405020304" pitchFamily="18" charset="0"/>
              </a:rPr>
              <a:t>will be an analysis and visualization done on Tableau to portray insights from the datasets and create an interactive way for users to learn about wine types and quality and the variables that affect it. </a:t>
            </a:r>
          </a:p>
          <a:p>
            <a:pPr marL="0" marR="0" indent="0">
              <a:lnSpc>
                <a:spcPct val="90000"/>
              </a:lnSpc>
              <a:spcBef>
                <a:spcPts val="0"/>
              </a:spcBef>
              <a:spcAft>
                <a:spcPts val="0"/>
              </a:spcAft>
              <a:buNone/>
            </a:pPr>
            <a:endParaRPr lang="en-US" sz="1700" dirty="0">
              <a:ea typeface="Times New Roman" panose="02020603050405020304" pitchFamily="18" charset="0"/>
            </a:endParaRPr>
          </a:p>
          <a:p>
            <a:pPr marL="0" marR="0" indent="0">
              <a:lnSpc>
                <a:spcPct val="90000"/>
              </a:lnSpc>
              <a:spcBef>
                <a:spcPts val="0"/>
              </a:spcBef>
              <a:spcAft>
                <a:spcPts val="0"/>
              </a:spcAft>
              <a:buNone/>
            </a:pPr>
            <a:r>
              <a:rPr lang="en-US" sz="1700" dirty="0">
                <a:effectLst/>
                <a:ea typeface="Times New Roman" panose="02020603050405020304" pitchFamily="18" charset="0"/>
              </a:rPr>
              <a:t>At the end of the project, </a:t>
            </a:r>
            <a:r>
              <a:rPr lang="en-US" sz="1700" dirty="0">
                <a:ea typeface="Times New Roman" panose="02020603050405020304" pitchFamily="18" charset="0"/>
              </a:rPr>
              <a:t>there will be a</a:t>
            </a:r>
            <a:r>
              <a:rPr lang="en-US" sz="1700" dirty="0">
                <a:effectLst/>
                <a:ea typeface="Times New Roman" panose="02020603050405020304" pitchFamily="18" charset="0"/>
              </a:rPr>
              <a:t> Full Stack Web Application combining our ML Research, BI dashboards, and Reports about Wine, its quality and other characteristics.</a:t>
            </a:r>
          </a:p>
          <a:p>
            <a:pPr>
              <a:lnSpc>
                <a:spcPct val="90000"/>
              </a:lnSpc>
            </a:pPr>
            <a:endParaRPr lang="en-US" sz="1700" dirty="0"/>
          </a:p>
        </p:txBody>
      </p:sp>
    </p:spTree>
    <p:extLst>
      <p:ext uri="{BB962C8B-B14F-4D97-AF65-F5344CB8AC3E}">
        <p14:creationId xmlns:p14="http://schemas.microsoft.com/office/powerpoint/2010/main" val="13789259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C6771E30-A604-493B-BC4C-1AA7665919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9156FA-A628-502B-F6BF-EDA945A5FBE5}"/>
              </a:ext>
            </a:extLst>
          </p:cNvPr>
          <p:cNvSpPr>
            <a:spLocks noGrp="1"/>
          </p:cNvSpPr>
          <p:nvPr>
            <p:ph type="title"/>
          </p:nvPr>
        </p:nvSpPr>
        <p:spPr>
          <a:xfrm>
            <a:off x="5410200" y="496047"/>
            <a:ext cx="6119904" cy="1027953"/>
          </a:xfrm>
        </p:spPr>
        <p:txBody>
          <a:bodyPr vert="horz" lIns="91440" tIns="45720" rIns="91440" bIns="45720" rtlCol="0" anchor="b">
            <a:normAutofit/>
          </a:bodyPr>
          <a:lstStyle/>
          <a:p>
            <a:pPr algn="ctr"/>
            <a:r>
              <a:rPr lang="en-US" kern="1200" cap="all" spc="300" baseline="0" dirty="0">
                <a:solidFill>
                  <a:schemeClr val="tx2"/>
                </a:solidFill>
                <a:latin typeface="+mj-lt"/>
                <a:ea typeface="+mj-ea"/>
                <a:cs typeface="+mj-cs"/>
              </a:rPr>
              <a:t>Data sets</a:t>
            </a:r>
          </a:p>
        </p:txBody>
      </p:sp>
      <p:sp>
        <p:nvSpPr>
          <p:cNvPr id="22" name="Rectangle 21">
            <a:extLst>
              <a:ext uri="{FF2B5EF4-FFF2-40B4-BE49-F238E27FC236}">
                <a16:creationId xmlns:a16="http://schemas.microsoft.com/office/drawing/2014/main" id="{913EDF91-3802-4360-909F-A0509363D4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625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95748EE-4544-BC8D-815D-6CD741DA323A}"/>
              </a:ext>
            </a:extLst>
          </p:cNvPr>
          <p:cNvPicPr>
            <a:picLocks noChangeAspect="1"/>
          </p:cNvPicPr>
          <p:nvPr/>
        </p:nvPicPr>
        <p:blipFill rotWithShape="1">
          <a:blip r:embed="rId2"/>
          <a:srcRect l="33132" r="32103"/>
          <a:stretch/>
        </p:blipFill>
        <p:spPr>
          <a:xfrm>
            <a:off x="685800" y="685800"/>
            <a:ext cx="3390900" cy="5486400"/>
          </a:xfrm>
          <a:prstGeom prst="rect">
            <a:avLst/>
          </a:prstGeom>
        </p:spPr>
      </p:pic>
      <p:sp>
        <p:nvSpPr>
          <p:cNvPr id="3" name="Content Placeholder 2">
            <a:extLst>
              <a:ext uri="{FF2B5EF4-FFF2-40B4-BE49-F238E27FC236}">
                <a16:creationId xmlns:a16="http://schemas.microsoft.com/office/drawing/2014/main" id="{D9F54092-4F88-4E37-831A-F22B644884F9}"/>
              </a:ext>
            </a:extLst>
          </p:cNvPr>
          <p:cNvSpPr>
            <a:spLocks/>
          </p:cNvSpPr>
          <p:nvPr/>
        </p:nvSpPr>
        <p:spPr>
          <a:xfrm>
            <a:off x="5364126" y="1817153"/>
            <a:ext cx="6165978" cy="4471451"/>
          </a:xfrm>
          <a:prstGeom prst="rect">
            <a:avLst/>
          </a:prstGeom>
        </p:spPr>
        <p:txBody>
          <a:bodyPr vert="horz" lIns="91440" tIns="45720" rIns="91440" bIns="45720" rtlCol="0">
            <a:normAutofit/>
          </a:bodyPr>
          <a:lstStyle/>
          <a:p>
            <a:pPr marL="342900" lvl="1" indent="-228600">
              <a:spcAft>
                <a:spcPts val="600"/>
              </a:spcAft>
              <a:buSzPct val="70000"/>
              <a:buFont typeface="Arial" panose="020B0604020202020204" pitchFamily="34" charset="0"/>
              <a:buChar char="•"/>
            </a:pPr>
            <a:endParaRPr lang="en-US" dirty="0">
              <a:solidFill>
                <a:schemeClr val="tx2"/>
              </a:solidFill>
              <a:latin typeface="+mj-lt"/>
              <a:hlinkClick r:id="rId3">
                <a:extLst>
                  <a:ext uri="{A12FA001-AC4F-418D-AE19-62706E023703}">
                    <ahyp:hlinkClr xmlns:ahyp="http://schemas.microsoft.com/office/drawing/2018/hyperlinkcolor" val="tx"/>
                  </a:ext>
                </a:extLst>
              </a:hlinkClick>
            </a:endParaRPr>
          </a:p>
          <a:p>
            <a:pPr indent="-228600">
              <a:spcAft>
                <a:spcPts val="600"/>
              </a:spcAft>
              <a:buSzPct val="70000"/>
              <a:buFont typeface="Arial" panose="020B0604020202020204" pitchFamily="34" charset="0"/>
              <a:buChar char="•"/>
            </a:pPr>
            <a:r>
              <a:rPr lang="en-US" b="1" dirty="0">
                <a:solidFill>
                  <a:schemeClr val="tx2"/>
                </a:solidFill>
                <a:latin typeface="+mj-lt"/>
              </a:rPr>
              <a:t>Wine Quality Data Sets</a:t>
            </a:r>
          </a:p>
          <a:p>
            <a:pPr marL="342900" lvl="1" indent="-228600">
              <a:spcAft>
                <a:spcPts val="600"/>
              </a:spcAft>
              <a:buSzPct val="70000"/>
              <a:buFont typeface="Arial" panose="020B0604020202020204" pitchFamily="34" charset="0"/>
              <a:buChar char="•"/>
            </a:pPr>
            <a:r>
              <a:rPr lang="en-US" dirty="0">
                <a:solidFill>
                  <a:schemeClr val="tx2"/>
                </a:solidFill>
                <a:latin typeface="+mj-lt"/>
              </a:rPr>
              <a:t>One data set if for Red Wine only and the other one is for White Wine only</a:t>
            </a:r>
          </a:p>
          <a:p>
            <a:pPr marL="342900" lvl="1" indent="-228600">
              <a:spcAft>
                <a:spcPts val="600"/>
              </a:spcAft>
              <a:buSzPct val="70000"/>
              <a:buFont typeface="Arial" panose="020B0604020202020204" pitchFamily="34" charset="0"/>
              <a:buChar char="•"/>
            </a:pPr>
            <a:r>
              <a:rPr lang="en-US" dirty="0">
                <a:solidFill>
                  <a:schemeClr val="tx2"/>
                </a:solidFill>
                <a:latin typeface="+mj-lt"/>
              </a:rPr>
              <a:t>Both Datasets include the same physicochemical variables</a:t>
            </a:r>
          </a:p>
          <a:p>
            <a:pPr marL="685800" lvl="2" indent="-228600">
              <a:spcAft>
                <a:spcPts val="600"/>
              </a:spcAft>
              <a:buSzPct val="70000"/>
              <a:buFont typeface="Arial" panose="020B0604020202020204" pitchFamily="34" charset="0"/>
              <a:buChar char="•"/>
            </a:pPr>
            <a:r>
              <a:rPr lang="en-US" u="sng" dirty="0">
                <a:solidFill>
                  <a:schemeClr val="tx2"/>
                </a:solidFill>
                <a:latin typeface="+mj-lt"/>
              </a:rPr>
              <a:t>https://www.kaggle.com/datasets/uciml/red-wine-quality-cortez-et-al-2009?resource=download</a:t>
            </a:r>
          </a:p>
          <a:p>
            <a:pPr marL="685800" lvl="2" indent="-228600">
              <a:spcAft>
                <a:spcPts val="600"/>
              </a:spcAft>
              <a:buSzPct val="70000"/>
              <a:buFont typeface="Arial" panose="020B0604020202020204" pitchFamily="34" charset="0"/>
              <a:buChar char="•"/>
            </a:pPr>
            <a:r>
              <a:rPr lang="en-US" u="sng" dirty="0">
                <a:solidFill>
                  <a:schemeClr val="tx2"/>
                </a:solidFill>
                <a:latin typeface="+mj-lt"/>
              </a:rPr>
              <a:t>https://www.kaggle.com/datasets/piyushagni5/white-wine-quality</a:t>
            </a:r>
          </a:p>
          <a:p>
            <a:pPr indent="-228600">
              <a:spcAft>
                <a:spcPts val="600"/>
              </a:spcAft>
              <a:buSzPct val="70000"/>
              <a:buFont typeface="Arial" panose="020B0604020202020204" pitchFamily="34" charset="0"/>
              <a:buChar char="•"/>
            </a:pPr>
            <a:endParaRPr lang="en-US" dirty="0">
              <a:solidFill>
                <a:schemeClr val="tx2"/>
              </a:solidFill>
              <a:latin typeface="+mj-lt"/>
            </a:endParaRPr>
          </a:p>
          <a:p>
            <a:pPr indent="-228600">
              <a:spcAft>
                <a:spcPts val="600"/>
              </a:spcAft>
              <a:buSzPct val="70000"/>
              <a:buFont typeface="Arial" panose="020B0604020202020204" pitchFamily="34" charset="0"/>
              <a:buChar char="•"/>
            </a:pPr>
            <a:r>
              <a:rPr lang="en-US" b="1" dirty="0">
                <a:solidFill>
                  <a:schemeClr val="tx2"/>
                </a:solidFill>
                <a:latin typeface="+mj-lt"/>
              </a:rPr>
              <a:t>Wine Reviews Data Set</a:t>
            </a:r>
          </a:p>
          <a:p>
            <a:pPr marL="342900" lvl="1" indent="-228600">
              <a:spcAft>
                <a:spcPts val="600"/>
              </a:spcAft>
              <a:buSzPct val="70000"/>
              <a:buFont typeface="Arial" panose="020B0604020202020204" pitchFamily="34" charset="0"/>
              <a:buChar char="•"/>
            </a:pPr>
            <a:r>
              <a:rPr lang="en-US" dirty="0">
                <a:solidFill>
                  <a:schemeClr val="tx2"/>
                </a:solidFill>
                <a:latin typeface="+mj-lt"/>
              </a:rPr>
              <a:t>includes Wine regions, points and prices</a:t>
            </a:r>
          </a:p>
          <a:p>
            <a:pPr marL="685800" lvl="2" indent="-228600">
              <a:spcAft>
                <a:spcPts val="600"/>
              </a:spcAft>
              <a:buSzPct val="70000"/>
              <a:buFont typeface="Arial" panose="020B0604020202020204" pitchFamily="34" charset="0"/>
              <a:buChar char="•"/>
            </a:pPr>
            <a:r>
              <a:rPr lang="en-US" u="sng" dirty="0">
                <a:solidFill>
                  <a:schemeClr val="tx2"/>
                </a:solidFill>
                <a:latin typeface="+mj-lt"/>
              </a:rPr>
              <a:t>https://www.kaggle.com/datasets/zynicide/wine-reviews</a:t>
            </a:r>
          </a:p>
        </p:txBody>
      </p:sp>
    </p:spTree>
    <p:extLst>
      <p:ext uri="{BB962C8B-B14F-4D97-AF65-F5344CB8AC3E}">
        <p14:creationId xmlns:p14="http://schemas.microsoft.com/office/powerpoint/2010/main" val="2169321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EBD63AD-33A9-4D22-9A5B-438B663EC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BAD9CC4-644A-42E5-A6A6-082517FA6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8" y="0"/>
            <a:ext cx="6096001"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8BE0EA-5B96-8892-B5FA-456B6F6C73EB}"/>
              </a:ext>
            </a:extLst>
          </p:cNvPr>
          <p:cNvSpPr>
            <a:spLocks noGrp="1"/>
          </p:cNvSpPr>
          <p:nvPr>
            <p:ph type="title"/>
          </p:nvPr>
        </p:nvSpPr>
        <p:spPr>
          <a:xfrm>
            <a:off x="6781800" y="510494"/>
            <a:ext cx="4741045" cy="1022884"/>
          </a:xfrm>
        </p:spPr>
        <p:txBody>
          <a:bodyPr>
            <a:normAutofit/>
          </a:bodyPr>
          <a:lstStyle/>
          <a:p>
            <a:pPr algn="ctr"/>
            <a:r>
              <a:rPr lang="en-US" b="1" dirty="0"/>
              <a:t>DatA CLEANING</a:t>
            </a:r>
          </a:p>
        </p:txBody>
      </p:sp>
      <p:pic>
        <p:nvPicPr>
          <p:cNvPr id="6" name="Picture 5">
            <a:extLst>
              <a:ext uri="{FF2B5EF4-FFF2-40B4-BE49-F238E27FC236}">
                <a16:creationId xmlns:a16="http://schemas.microsoft.com/office/drawing/2014/main" id="{043B9651-1E51-3DAF-EDC6-0C60B6CEA825}"/>
              </a:ext>
            </a:extLst>
          </p:cNvPr>
          <p:cNvPicPr>
            <a:picLocks noChangeAspect="1"/>
          </p:cNvPicPr>
          <p:nvPr/>
        </p:nvPicPr>
        <p:blipFill rotWithShape="1">
          <a:blip r:embed="rId2"/>
          <a:srcRect l="11521" r="2368"/>
          <a:stretch/>
        </p:blipFill>
        <p:spPr>
          <a:xfrm>
            <a:off x="685801" y="685800"/>
            <a:ext cx="4724400" cy="5486400"/>
          </a:xfrm>
          <a:prstGeom prst="rect">
            <a:avLst/>
          </a:prstGeom>
        </p:spPr>
      </p:pic>
      <p:sp>
        <p:nvSpPr>
          <p:cNvPr id="3" name="Content Placeholder 2">
            <a:extLst>
              <a:ext uri="{FF2B5EF4-FFF2-40B4-BE49-F238E27FC236}">
                <a16:creationId xmlns:a16="http://schemas.microsoft.com/office/drawing/2014/main" id="{10AAD82F-6A2D-0C24-D4B0-8392561B5ABD}"/>
              </a:ext>
            </a:extLst>
          </p:cNvPr>
          <p:cNvSpPr>
            <a:spLocks noGrp="1"/>
          </p:cNvSpPr>
          <p:nvPr>
            <p:ph idx="1"/>
          </p:nvPr>
        </p:nvSpPr>
        <p:spPr>
          <a:xfrm>
            <a:off x="6701170" y="1817153"/>
            <a:ext cx="4821675" cy="4471452"/>
          </a:xfrm>
        </p:spPr>
        <p:txBody>
          <a:bodyPr>
            <a:normAutofit fontScale="92500" lnSpcReduction="10000"/>
          </a:bodyPr>
          <a:lstStyle/>
          <a:p>
            <a:pPr>
              <a:lnSpc>
                <a:spcPct val="90000"/>
              </a:lnSpc>
            </a:pPr>
            <a:r>
              <a:rPr lang="en-US" sz="2200" dirty="0"/>
              <a:t>Two data sets were merged for the ML portion of the analysis to be able to create a model to predict wine types (Red vs White) based on physical and chemical characteristics</a:t>
            </a:r>
          </a:p>
          <a:p>
            <a:pPr>
              <a:lnSpc>
                <a:spcPct val="90000"/>
              </a:lnSpc>
            </a:pPr>
            <a:r>
              <a:rPr lang="en-US" sz="2200" dirty="0"/>
              <a:t>There were no Null-Values, therefore rows of data did not need to be dropped</a:t>
            </a:r>
          </a:p>
          <a:p>
            <a:pPr>
              <a:lnSpc>
                <a:spcPct val="90000"/>
              </a:lnSpc>
            </a:pPr>
            <a:r>
              <a:rPr lang="en-US" sz="2200" dirty="0"/>
              <a:t>A new column “</a:t>
            </a:r>
            <a:r>
              <a:rPr lang="en-US" sz="2200" dirty="0" err="1"/>
              <a:t>wine_type</a:t>
            </a:r>
            <a:r>
              <a:rPr lang="en-US" sz="2200" dirty="0"/>
              <a:t>” was created to identify wine types in the combined data frame</a:t>
            </a:r>
          </a:p>
          <a:p>
            <a:pPr>
              <a:lnSpc>
                <a:spcPct val="90000"/>
              </a:lnSpc>
            </a:pPr>
            <a:r>
              <a:rPr lang="en-US" sz="2200" dirty="0"/>
              <a:t>One-Hot encoding was used to classify red wines as “1” and white wines as “0”</a:t>
            </a:r>
          </a:p>
          <a:p>
            <a:pPr>
              <a:lnSpc>
                <a:spcPct val="90000"/>
              </a:lnSpc>
            </a:pPr>
            <a:r>
              <a:rPr lang="en-US" sz="2200" dirty="0"/>
              <a:t>We had “Unbalanced” Data since 67% of Wines were White and only 33% were Red</a:t>
            </a:r>
          </a:p>
          <a:p>
            <a:pPr>
              <a:lnSpc>
                <a:spcPct val="90000"/>
              </a:lnSpc>
            </a:pPr>
            <a:r>
              <a:rPr lang="en-US" sz="2200" dirty="0"/>
              <a:t>SMOTE was used to balance the data </a:t>
            </a:r>
          </a:p>
          <a:p>
            <a:pPr>
              <a:lnSpc>
                <a:spcPct val="90000"/>
              </a:lnSpc>
            </a:pPr>
            <a:endParaRPr lang="en-US" sz="2200" dirty="0"/>
          </a:p>
          <a:p>
            <a:pPr>
              <a:lnSpc>
                <a:spcPct val="90000"/>
              </a:lnSpc>
            </a:pPr>
            <a:endParaRPr lang="en-US" sz="2200" dirty="0"/>
          </a:p>
        </p:txBody>
      </p:sp>
      <p:sp>
        <p:nvSpPr>
          <p:cNvPr id="5" name="AutoShape 2" descr="clean wine illustration">
            <a:extLst>
              <a:ext uri="{FF2B5EF4-FFF2-40B4-BE49-F238E27FC236}">
                <a16:creationId xmlns:a16="http://schemas.microsoft.com/office/drawing/2014/main" id="{7885729B-4D07-4FEE-0A5A-415312770C3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736390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C6771E30-A604-493B-BC4C-1AA7665919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9AAFC1-73AD-AAAA-12C7-28D11F012800}"/>
              </a:ext>
            </a:extLst>
          </p:cNvPr>
          <p:cNvSpPr>
            <a:spLocks noGrp="1"/>
          </p:cNvSpPr>
          <p:nvPr>
            <p:ph type="title"/>
          </p:nvPr>
        </p:nvSpPr>
        <p:spPr>
          <a:xfrm>
            <a:off x="5410200" y="0"/>
            <a:ext cx="6119904" cy="1027953"/>
          </a:xfrm>
        </p:spPr>
        <p:txBody>
          <a:bodyPr>
            <a:normAutofit/>
          </a:bodyPr>
          <a:lstStyle/>
          <a:p>
            <a:pPr algn="ctr"/>
            <a:r>
              <a:rPr lang="en-US" dirty="0"/>
              <a:t>Definitions</a:t>
            </a:r>
          </a:p>
        </p:txBody>
      </p:sp>
      <p:sp>
        <p:nvSpPr>
          <p:cNvPr id="26" name="Rectangle 25">
            <a:extLst>
              <a:ext uri="{FF2B5EF4-FFF2-40B4-BE49-F238E27FC236}">
                <a16:creationId xmlns:a16="http://schemas.microsoft.com/office/drawing/2014/main" id="{913EDF91-3802-4360-909F-A0509363D4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625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0C43C10-047E-E400-F171-6B8936480C74}"/>
              </a:ext>
            </a:extLst>
          </p:cNvPr>
          <p:cNvSpPr>
            <a:spLocks noGrp="1"/>
          </p:cNvSpPr>
          <p:nvPr>
            <p:ph idx="1"/>
          </p:nvPr>
        </p:nvSpPr>
        <p:spPr>
          <a:xfrm>
            <a:off x="5364126" y="1027953"/>
            <a:ext cx="6827874" cy="5830045"/>
          </a:xfrm>
        </p:spPr>
        <p:txBody>
          <a:bodyPr>
            <a:normAutofit lnSpcReduction="10000"/>
          </a:bodyPr>
          <a:lstStyle/>
          <a:p>
            <a:pPr lvl="1">
              <a:lnSpc>
                <a:spcPct val="90000"/>
              </a:lnSpc>
            </a:pPr>
            <a:r>
              <a:rPr lang="en-US" sz="1400" b="1" dirty="0"/>
              <a:t>Fixed Acidity</a:t>
            </a:r>
          </a:p>
          <a:p>
            <a:pPr lvl="2">
              <a:lnSpc>
                <a:spcPct val="90000"/>
              </a:lnSpc>
            </a:pPr>
            <a:r>
              <a:rPr lang="en-US" sz="1400" i="0" dirty="0">
                <a:effectLst/>
                <a:highlight>
                  <a:srgbClr val="FFFFFF"/>
                </a:highlight>
              </a:rPr>
              <a:t> Is the set of the wine’s natural acids</a:t>
            </a:r>
          </a:p>
          <a:p>
            <a:pPr lvl="2">
              <a:lnSpc>
                <a:spcPct val="90000"/>
              </a:lnSpc>
            </a:pPr>
            <a:r>
              <a:rPr lang="en-US" sz="1400" dirty="0">
                <a:highlight>
                  <a:srgbClr val="FFFFFF"/>
                </a:highlight>
              </a:rPr>
              <a:t>It </a:t>
            </a:r>
            <a:r>
              <a:rPr lang="en-US" sz="1400" i="0" dirty="0">
                <a:effectLst/>
                <a:highlight>
                  <a:srgbClr val="FFFFFF"/>
                </a:highlight>
              </a:rPr>
              <a:t>preserves the wine’s natural qualities, as well as its color</a:t>
            </a:r>
            <a:endParaRPr lang="en-US" sz="1400" dirty="0"/>
          </a:p>
          <a:p>
            <a:pPr lvl="1">
              <a:lnSpc>
                <a:spcPct val="90000"/>
              </a:lnSpc>
            </a:pPr>
            <a:r>
              <a:rPr lang="en-US" sz="1400" b="1" dirty="0"/>
              <a:t>Volatile Acidity</a:t>
            </a:r>
          </a:p>
          <a:p>
            <a:pPr lvl="2">
              <a:lnSpc>
                <a:spcPct val="90000"/>
              </a:lnSpc>
            </a:pPr>
            <a:r>
              <a:rPr lang="en-US" sz="1400" dirty="0">
                <a:highlight>
                  <a:srgbClr val="FFFFFF"/>
                </a:highlight>
              </a:rPr>
              <a:t>I</a:t>
            </a:r>
            <a:r>
              <a:rPr lang="en-US" sz="1400" i="0" dirty="0">
                <a:effectLst/>
                <a:highlight>
                  <a:srgbClr val="FFFFFF"/>
                </a:highlight>
              </a:rPr>
              <a:t>s a measure of a wine’s gaseous acids</a:t>
            </a:r>
          </a:p>
          <a:p>
            <a:pPr lvl="2">
              <a:lnSpc>
                <a:spcPct val="90000"/>
              </a:lnSpc>
            </a:pPr>
            <a:r>
              <a:rPr lang="en-US" sz="1400" i="0" dirty="0">
                <a:effectLst/>
                <a:highlight>
                  <a:srgbClr val="FFFFFF"/>
                </a:highlight>
              </a:rPr>
              <a:t>The amount of VA in wine is often considered an indicator of spoilage</a:t>
            </a:r>
            <a:endParaRPr lang="en-US" sz="1400" dirty="0"/>
          </a:p>
          <a:p>
            <a:pPr lvl="1">
              <a:lnSpc>
                <a:spcPct val="90000"/>
              </a:lnSpc>
            </a:pPr>
            <a:r>
              <a:rPr lang="en-US" sz="1400" b="1" dirty="0"/>
              <a:t>Citric Acid</a:t>
            </a:r>
          </a:p>
          <a:p>
            <a:pPr lvl="2">
              <a:lnSpc>
                <a:spcPct val="90000"/>
              </a:lnSpc>
            </a:pPr>
            <a:r>
              <a:rPr lang="en-US" sz="1400" i="0" dirty="0">
                <a:effectLst/>
                <a:highlight>
                  <a:srgbClr val="FFFFFF"/>
                </a:highlight>
              </a:rPr>
              <a:t>It can be added to finished wines to increase acidity and give a “fresh” flavortive or additive to food or drink to add a sour taste </a:t>
            </a:r>
            <a:endParaRPr lang="en-US" sz="1400" dirty="0"/>
          </a:p>
          <a:p>
            <a:pPr lvl="1">
              <a:lnSpc>
                <a:spcPct val="90000"/>
              </a:lnSpc>
            </a:pPr>
            <a:r>
              <a:rPr lang="en-US" sz="1400" b="1" dirty="0"/>
              <a:t>Residual Sugar</a:t>
            </a:r>
          </a:p>
          <a:p>
            <a:pPr lvl="2">
              <a:lnSpc>
                <a:spcPct val="90000"/>
              </a:lnSpc>
            </a:pPr>
            <a:r>
              <a:rPr lang="en-US" sz="1400" dirty="0"/>
              <a:t>It is the</a:t>
            </a:r>
            <a:r>
              <a:rPr lang="en-US" sz="1400" i="0" dirty="0">
                <a:effectLst/>
              </a:rPr>
              <a:t> natural grape sugars leftover in a wine after the alcoholic fermentation finishes</a:t>
            </a:r>
            <a:endParaRPr lang="en-US" sz="1400" dirty="0"/>
          </a:p>
          <a:p>
            <a:pPr lvl="1">
              <a:lnSpc>
                <a:spcPct val="90000"/>
              </a:lnSpc>
            </a:pPr>
            <a:r>
              <a:rPr lang="en-US" sz="1400" b="1" dirty="0"/>
              <a:t>Chlorides</a:t>
            </a:r>
          </a:p>
          <a:p>
            <a:pPr lvl="2">
              <a:lnSpc>
                <a:spcPct val="90000"/>
              </a:lnSpc>
            </a:pPr>
            <a:r>
              <a:rPr lang="en-US" sz="1400" dirty="0">
                <a:highlight>
                  <a:srgbClr val="FFFFFF"/>
                </a:highlight>
              </a:rPr>
              <a:t>D</a:t>
            </a:r>
            <a:r>
              <a:rPr lang="en-US" sz="1400" i="0" dirty="0">
                <a:effectLst/>
                <a:highlight>
                  <a:srgbClr val="FFFFFF"/>
                </a:highlight>
              </a:rPr>
              <a:t>epend on the geographic, geologic and climatic conditions of vine culture</a:t>
            </a:r>
          </a:p>
          <a:p>
            <a:pPr lvl="2">
              <a:lnSpc>
                <a:spcPct val="90000"/>
              </a:lnSpc>
            </a:pPr>
            <a:r>
              <a:rPr lang="en-US" sz="1400" dirty="0">
                <a:highlight>
                  <a:srgbClr val="FFFFFF"/>
                </a:highlight>
              </a:rPr>
              <a:t>T</a:t>
            </a:r>
            <a:r>
              <a:rPr lang="en-US" sz="1400" i="0" dirty="0">
                <a:effectLst/>
                <a:highlight>
                  <a:srgbClr val="FFFFFF"/>
                </a:highlight>
              </a:rPr>
              <a:t>he content is increased in wines coming from vineyards which are near the sea coast</a:t>
            </a:r>
            <a:endParaRPr lang="en-US" sz="1400" dirty="0"/>
          </a:p>
          <a:p>
            <a:pPr lvl="1">
              <a:lnSpc>
                <a:spcPct val="90000"/>
              </a:lnSpc>
            </a:pPr>
            <a:r>
              <a:rPr lang="en-US" sz="1400" b="1" dirty="0"/>
              <a:t>Free Sulfur Dioxide</a:t>
            </a:r>
          </a:p>
          <a:p>
            <a:pPr lvl="2">
              <a:lnSpc>
                <a:spcPct val="90000"/>
              </a:lnSpc>
            </a:pPr>
            <a:r>
              <a:rPr lang="en-US" sz="1200" dirty="0"/>
              <a:t>Sulfur Dioxide Ions that are not chemically bonded to other chemicals</a:t>
            </a:r>
          </a:p>
          <a:p>
            <a:pPr lvl="2">
              <a:lnSpc>
                <a:spcPct val="90000"/>
              </a:lnSpc>
            </a:pPr>
            <a:r>
              <a:rPr lang="en-US" sz="1200" dirty="0"/>
              <a:t>Too much sulfur in wine can cause danger to health if drank excessively</a:t>
            </a:r>
          </a:p>
          <a:p>
            <a:pPr lvl="1">
              <a:lnSpc>
                <a:spcPct val="90000"/>
              </a:lnSpc>
            </a:pPr>
            <a:r>
              <a:rPr lang="en-US" sz="1400" b="1" dirty="0"/>
              <a:t>Density</a:t>
            </a:r>
          </a:p>
          <a:p>
            <a:pPr lvl="2">
              <a:lnSpc>
                <a:spcPct val="90000"/>
              </a:lnSpc>
            </a:pPr>
            <a:r>
              <a:rPr lang="en-US" sz="1400" dirty="0"/>
              <a:t>Mass/Volume – How “heavy” the wine is</a:t>
            </a:r>
          </a:p>
          <a:p>
            <a:pPr lvl="1">
              <a:lnSpc>
                <a:spcPct val="90000"/>
              </a:lnSpc>
            </a:pPr>
            <a:r>
              <a:rPr lang="en-US" sz="1400" b="1" dirty="0"/>
              <a:t>PH</a:t>
            </a:r>
          </a:p>
          <a:p>
            <a:pPr lvl="2">
              <a:lnSpc>
                <a:spcPct val="90000"/>
              </a:lnSpc>
            </a:pPr>
            <a:r>
              <a:rPr lang="en-US" sz="1400" i="0" dirty="0">
                <a:effectLst/>
                <a:highlight>
                  <a:srgbClr val="FFFFFF"/>
                </a:highlight>
              </a:rPr>
              <a:t>Influences the taste of the final product, but also its color, oxidation and chemical stability.</a:t>
            </a:r>
            <a:endParaRPr lang="en-US" sz="1400" dirty="0"/>
          </a:p>
          <a:p>
            <a:pPr lvl="1">
              <a:lnSpc>
                <a:spcPct val="90000"/>
              </a:lnSpc>
            </a:pPr>
            <a:r>
              <a:rPr lang="en-US" sz="1400" b="1" dirty="0"/>
              <a:t>Alcohol</a:t>
            </a:r>
            <a:endParaRPr lang="en-US" sz="1200" b="1" dirty="0"/>
          </a:p>
        </p:txBody>
      </p:sp>
      <p:pic>
        <p:nvPicPr>
          <p:cNvPr id="6" name="Picture 5">
            <a:extLst>
              <a:ext uri="{FF2B5EF4-FFF2-40B4-BE49-F238E27FC236}">
                <a16:creationId xmlns:a16="http://schemas.microsoft.com/office/drawing/2014/main" id="{F888BD25-D1BA-B527-46A1-2131DE87E966}"/>
              </a:ext>
            </a:extLst>
          </p:cNvPr>
          <p:cNvPicPr>
            <a:picLocks noChangeAspect="1"/>
          </p:cNvPicPr>
          <p:nvPr/>
        </p:nvPicPr>
        <p:blipFill>
          <a:blip r:embed="rId2"/>
          <a:stretch>
            <a:fillRect/>
          </a:stretch>
        </p:blipFill>
        <p:spPr>
          <a:xfrm>
            <a:off x="0" y="1817151"/>
            <a:ext cx="5486744" cy="3657829"/>
          </a:xfrm>
          <a:prstGeom prst="rect">
            <a:avLst/>
          </a:prstGeom>
        </p:spPr>
      </p:pic>
    </p:spTree>
    <p:extLst>
      <p:ext uri="{BB962C8B-B14F-4D97-AF65-F5344CB8AC3E}">
        <p14:creationId xmlns:p14="http://schemas.microsoft.com/office/powerpoint/2010/main" val="4230591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CC325-C1E3-34C6-553D-9BBF27965DD4}"/>
              </a:ext>
            </a:extLst>
          </p:cNvPr>
          <p:cNvSpPr>
            <a:spLocks noGrp="1"/>
          </p:cNvSpPr>
          <p:nvPr>
            <p:ph type="title"/>
          </p:nvPr>
        </p:nvSpPr>
        <p:spPr/>
        <p:txBody>
          <a:bodyPr/>
          <a:lstStyle/>
          <a:p>
            <a:r>
              <a:rPr lang="en-US" dirty="0"/>
              <a:t>Ml model 1</a:t>
            </a:r>
          </a:p>
        </p:txBody>
      </p:sp>
      <p:graphicFrame>
        <p:nvGraphicFramePr>
          <p:cNvPr id="8" name="Content Placeholder 2">
            <a:extLst>
              <a:ext uri="{FF2B5EF4-FFF2-40B4-BE49-F238E27FC236}">
                <a16:creationId xmlns:a16="http://schemas.microsoft.com/office/drawing/2014/main" id="{EB2021A6-A62E-DE4A-ABA1-87FC02D27448}"/>
              </a:ext>
            </a:extLst>
          </p:cNvPr>
          <p:cNvGraphicFramePr>
            <a:graphicFrameLocks noGrp="1"/>
          </p:cNvGraphicFramePr>
          <p:nvPr>
            <p:ph idx="1"/>
            <p:extLst>
              <p:ext uri="{D42A27DB-BD31-4B8C-83A1-F6EECF244321}">
                <p14:modId xmlns:p14="http://schemas.microsoft.com/office/powerpoint/2010/main" val="1204227308"/>
              </p:ext>
            </p:extLst>
          </p:nvPr>
        </p:nvGraphicFramePr>
        <p:xfrm>
          <a:off x="205273" y="2421674"/>
          <a:ext cx="6260841" cy="39180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0D64FA5B-E8B3-C373-12B3-94DC1DC6D24C}"/>
              </a:ext>
            </a:extLst>
          </p:cNvPr>
          <p:cNvPicPr>
            <a:picLocks noChangeAspect="1"/>
          </p:cNvPicPr>
          <p:nvPr/>
        </p:nvPicPr>
        <p:blipFill>
          <a:blip r:embed="rId7"/>
          <a:stretch>
            <a:fillRect/>
          </a:stretch>
        </p:blipFill>
        <p:spPr>
          <a:xfrm>
            <a:off x="6946179" y="497144"/>
            <a:ext cx="5040548" cy="3664308"/>
          </a:xfrm>
          <a:prstGeom prst="rect">
            <a:avLst/>
          </a:prstGeom>
        </p:spPr>
      </p:pic>
      <p:pic>
        <p:nvPicPr>
          <p:cNvPr id="6" name="Picture 5">
            <a:extLst>
              <a:ext uri="{FF2B5EF4-FFF2-40B4-BE49-F238E27FC236}">
                <a16:creationId xmlns:a16="http://schemas.microsoft.com/office/drawing/2014/main" id="{319DBD5F-FB12-A22C-F6DE-8C93038F26D6}"/>
              </a:ext>
            </a:extLst>
          </p:cNvPr>
          <p:cNvPicPr>
            <a:picLocks noChangeAspect="1"/>
          </p:cNvPicPr>
          <p:nvPr/>
        </p:nvPicPr>
        <p:blipFill>
          <a:blip r:embed="rId8"/>
          <a:stretch>
            <a:fillRect/>
          </a:stretch>
        </p:blipFill>
        <p:spPr>
          <a:xfrm>
            <a:off x="7236549" y="4161452"/>
            <a:ext cx="4459808" cy="2659518"/>
          </a:xfrm>
          <a:prstGeom prst="rect">
            <a:avLst/>
          </a:prstGeom>
        </p:spPr>
      </p:pic>
      <p:pic>
        <p:nvPicPr>
          <p:cNvPr id="3" name="Picture 2">
            <a:extLst>
              <a:ext uri="{FF2B5EF4-FFF2-40B4-BE49-F238E27FC236}">
                <a16:creationId xmlns:a16="http://schemas.microsoft.com/office/drawing/2014/main" id="{AAE74679-DEAC-2878-420C-F5386069D6CD}"/>
              </a:ext>
            </a:extLst>
          </p:cNvPr>
          <p:cNvPicPr>
            <a:picLocks noChangeAspect="1"/>
          </p:cNvPicPr>
          <p:nvPr/>
        </p:nvPicPr>
        <p:blipFill>
          <a:blip r:embed="rId9"/>
          <a:stretch>
            <a:fillRect/>
          </a:stretch>
        </p:blipFill>
        <p:spPr>
          <a:xfrm>
            <a:off x="466322" y="163951"/>
            <a:ext cx="6372225" cy="1219200"/>
          </a:xfrm>
          <a:prstGeom prst="rect">
            <a:avLst/>
          </a:prstGeom>
        </p:spPr>
      </p:pic>
    </p:spTree>
    <p:extLst>
      <p:ext uri="{BB962C8B-B14F-4D97-AF65-F5344CB8AC3E}">
        <p14:creationId xmlns:p14="http://schemas.microsoft.com/office/powerpoint/2010/main" val="2805135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D9CE634-515E-75B5-7184-7A1C74E2DEF9}"/>
              </a:ext>
            </a:extLst>
          </p:cNvPr>
          <p:cNvPicPr>
            <a:picLocks noChangeAspect="1"/>
          </p:cNvPicPr>
          <p:nvPr/>
        </p:nvPicPr>
        <p:blipFill rotWithShape="1">
          <a:blip r:embed="rId2"/>
          <a:srcRect t="34317" b="23495"/>
          <a:stretch/>
        </p:blipFill>
        <p:spPr>
          <a:xfrm>
            <a:off x="1" y="10"/>
            <a:ext cx="12192000" cy="6857990"/>
          </a:xfrm>
          <a:prstGeom prst="rect">
            <a:avLst/>
          </a:prstGeom>
        </p:spPr>
      </p:pic>
      <p:sp>
        <p:nvSpPr>
          <p:cNvPr id="11" name="Rectangle 10">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A95674-4B31-BD07-8576-C9D94D41EF46}"/>
              </a:ext>
            </a:extLst>
          </p:cNvPr>
          <p:cNvSpPr>
            <a:spLocks noGrp="1"/>
          </p:cNvSpPr>
          <p:nvPr>
            <p:ph type="title"/>
          </p:nvPr>
        </p:nvSpPr>
        <p:spPr>
          <a:xfrm>
            <a:off x="1371600" y="2057400"/>
            <a:ext cx="9486900" cy="1671509"/>
          </a:xfrm>
        </p:spPr>
        <p:txBody>
          <a:bodyPr vert="horz" lIns="91440" tIns="45720" rIns="91440" bIns="45720" rtlCol="0" anchor="b">
            <a:normAutofit/>
          </a:bodyPr>
          <a:lstStyle/>
          <a:p>
            <a:pPr algn="ctr"/>
            <a:r>
              <a:rPr lang="en-US" sz="3600" kern="1200" cap="all" spc="300" baseline="0">
                <a:solidFill>
                  <a:srgbClr val="FFFFFF"/>
                </a:solidFill>
                <a:latin typeface="+mj-lt"/>
                <a:ea typeface="+mj-ea"/>
                <a:cs typeface="+mj-cs"/>
              </a:rPr>
              <a:t>Ml model 1 findings</a:t>
            </a:r>
          </a:p>
        </p:txBody>
      </p:sp>
    </p:spTree>
    <p:extLst>
      <p:ext uri="{BB962C8B-B14F-4D97-AF65-F5344CB8AC3E}">
        <p14:creationId xmlns:p14="http://schemas.microsoft.com/office/powerpoint/2010/main" val="3190777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A678705-CF8E-4B51-B199-74BB431C78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5E17E22-15C6-47B6-B957-58A8838B9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3076F68F-43D8-4293-8C34-5085FD90B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2163" y="685800"/>
            <a:ext cx="10830681"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16911-16CC-2BCA-11F6-EE33908A2412}"/>
              </a:ext>
            </a:extLst>
          </p:cNvPr>
          <p:cNvSpPr>
            <a:spLocks noGrp="1"/>
          </p:cNvSpPr>
          <p:nvPr>
            <p:ph type="title"/>
          </p:nvPr>
        </p:nvSpPr>
        <p:spPr>
          <a:xfrm>
            <a:off x="1371600" y="4114799"/>
            <a:ext cx="9486900" cy="845139"/>
          </a:xfrm>
        </p:spPr>
        <p:txBody>
          <a:bodyPr vert="horz" lIns="91440" tIns="45720" rIns="91440" bIns="45720" rtlCol="0" anchor="b">
            <a:normAutofit/>
          </a:bodyPr>
          <a:lstStyle/>
          <a:p>
            <a:pPr algn="ctr"/>
            <a:r>
              <a:rPr lang="en-US" sz="3600" kern="1200" cap="all" spc="300" baseline="0" dirty="0">
                <a:solidFill>
                  <a:schemeClr val="tx2"/>
                </a:solidFill>
                <a:latin typeface="+mj-lt"/>
                <a:ea typeface="+mj-ea"/>
                <a:cs typeface="+mj-cs"/>
              </a:rPr>
              <a:t>Linear Regression</a:t>
            </a:r>
          </a:p>
        </p:txBody>
      </p:sp>
      <p:pic>
        <p:nvPicPr>
          <p:cNvPr id="4" name="Picture 3">
            <a:extLst>
              <a:ext uri="{FF2B5EF4-FFF2-40B4-BE49-F238E27FC236}">
                <a16:creationId xmlns:a16="http://schemas.microsoft.com/office/drawing/2014/main" id="{502F1F07-1AD0-67EA-5140-4FA527BC7E39}"/>
              </a:ext>
            </a:extLst>
          </p:cNvPr>
          <p:cNvPicPr>
            <a:picLocks noChangeAspect="1"/>
          </p:cNvPicPr>
          <p:nvPr/>
        </p:nvPicPr>
        <p:blipFill>
          <a:blip r:embed="rId2"/>
          <a:stretch>
            <a:fillRect/>
          </a:stretch>
        </p:blipFill>
        <p:spPr>
          <a:xfrm>
            <a:off x="1978074" y="1371599"/>
            <a:ext cx="3754967" cy="2459503"/>
          </a:xfrm>
          <a:prstGeom prst="rect">
            <a:avLst/>
          </a:prstGeom>
        </p:spPr>
      </p:pic>
      <p:pic>
        <p:nvPicPr>
          <p:cNvPr id="5" name="Picture 4">
            <a:extLst>
              <a:ext uri="{FF2B5EF4-FFF2-40B4-BE49-F238E27FC236}">
                <a16:creationId xmlns:a16="http://schemas.microsoft.com/office/drawing/2014/main" id="{06080DCF-94AF-29C9-4828-B390423F5171}"/>
              </a:ext>
            </a:extLst>
          </p:cNvPr>
          <p:cNvPicPr>
            <a:picLocks noChangeAspect="1"/>
          </p:cNvPicPr>
          <p:nvPr/>
        </p:nvPicPr>
        <p:blipFill>
          <a:blip r:embed="rId3"/>
          <a:stretch>
            <a:fillRect/>
          </a:stretch>
        </p:blipFill>
        <p:spPr>
          <a:xfrm>
            <a:off x="6436299" y="1371599"/>
            <a:ext cx="3813183" cy="2459503"/>
          </a:xfrm>
          <a:prstGeom prst="rect">
            <a:avLst/>
          </a:prstGeom>
        </p:spPr>
      </p:pic>
    </p:spTree>
    <p:extLst>
      <p:ext uri="{BB962C8B-B14F-4D97-AF65-F5344CB8AC3E}">
        <p14:creationId xmlns:p14="http://schemas.microsoft.com/office/powerpoint/2010/main" val="2014679855"/>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docProps/app.xml><?xml version="1.0" encoding="utf-8"?>
<Properties xmlns="http://schemas.openxmlformats.org/officeDocument/2006/extended-properties" xmlns:vt="http://schemas.openxmlformats.org/officeDocument/2006/docPropsVTypes">
  <TotalTime>510</TotalTime>
  <Words>843</Words>
  <Application>Microsoft Office PowerPoint</Application>
  <PresentationFormat>Widescreen</PresentationFormat>
  <Paragraphs>86</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Gill Sans MT</vt:lpstr>
      <vt:lpstr>Goudy Old Style</vt:lpstr>
      <vt:lpstr>Times New Roman</vt:lpstr>
      <vt:lpstr>ClassicFrameVTI</vt:lpstr>
      <vt:lpstr>Wine Analysis</vt:lpstr>
      <vt:lpstr>Project 4 Team 2</vt:lpstr>
      <vt:lpstr>PROJECT SUMMARY</vt:lpstr>
      <vt:lpstr>Data sets</vt:lpstr>
      <vt:lpstr>DatA CLEANING</vt:lpstr>
      <vt:lpstr>Definitions</vt:lpstr>
      <vt:lpstr>Ml model 1</vt:lpstr>
      <vt:lpstr>Ml model 1 findings</vt:lpstr>
      <vt:lpstr>Linear Regression</vt:lpstr>
      <vt:lpstr>Random Forest</vt:lpstr>
      <vt:lpstr>KNN</vt:lpstr>
      <vt:lpstr>ML model 2</vt:lpstr>
      <vt:lpstr>Ml 2 FINDINGS</vt:lpstr>
      <vt:lpstr>Logistic Regression - SMOTE</vt:lpstr>
      <vt:lpstr>Logistic Regression – NEARMISS</vt:lpstr>
      <vt:lpstr>NEURAL NETWORK NN1</vt:lpstr>
      <vt:lpstr>NEURAL NETWORK NN2</vt:lpstr>
      <vt:lpstr>NEURAL NETWORK NN3</vt:lpstr>
      <vt:lpstr>XGB</vt:lpstr>
      <vt:lpstr>tABLEAU</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Wine Analysis</dc:title>
  <dc:creator>MISHA BORUNDA</dc:creator>
  <cp:lastModifiedBy>MISHA BORUNDA</cp:lastModifiedBy>
  <cp:revision>28</cp:revision>
  <dcterms:created xsi:type="dcterms:W3CDTF">2024-03-21T18:04:24Z</dcterms:created>
  <dcterms:modified xsi:type="dcterms:W3CDTF">2024-03-24T19:45:10Z</dcterms:modified>
</cp:coreProperties>
</file>

<file path=docProps/thumbnail.jpeg>
</file>